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Halant Medium" charset="1" panose="00000600000000000000"/>
      <p:regular r:id="rId13"/>
    </p:embeddedFont>
    <p:embeddedFont>
      <p:font typeface="HK Grotesk Bold" charset="1" panose="00000800000000000000"/>
      <p:regular r:id="rId14"/>
    </p:embeddedFont>
    <p:embeddedFont>
      <p:font typeface="Assistant Regular" charset="1" panose="00000500000000000000"/>
      <p:regular r:id="rId15"/>
    </p:embeddedFont>
    <p:embeddedFont>
      <p:font typeface="Assistant Regular Bold" charset="1" panose="00000700000000000000"/>
      <p:regular r:id="rId16"/>
    </p:embeddedFont>
    <p:embeddedFont>
      <p:font typeface="HK Grotesk Medium" charset="1" panose="00000600000000000000"/>
      <p:regular r:id="rId17"/>
    </p:embeddedFont>
    <p:embeddedFont>
      <p:font typeface="Halant Medium Bold" charset="1" panose="000007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png" Type="http://schemas.openxmlformats.org/officeDocument/2006/relationships/image"/><Relationship Id="rId4" Target="../media/image1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1.png" Type="http://schemas.openxmlformats.org/officeDocument/2006/relationships/image"/><Relationship Id="rId4"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1.png" Type="http://schemas.openxmlformats.org/officeDocument/2006/relationships/image"/><Relationship Id="rId5"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78695" y="2368016"/>
            <a:ext cx="10724012" cy="6709309"/>
            <a:chOff x="0" y="0"/>
            <a:chExt cx="14298683" cy="8945746"/>
          </a:xfrm>
        </p:grpSpPr>
        <p:sp>
          <p:nvSpPr>
            <p:cNvPr name="TextBox 3" id="3"/>
            <p:cNvSpPr txBox="true"/>
            <p:nvPr/>
          </p:nvSpPr>
          <p:spPr>
            <a:xfrm rot="0">
              <a:off x="0" y="6778106"/>
              <a:ext cx="9499197" cy="2167639"/>
            </a:xfrm>
            <a:prstGeom prst="rect">
              <a:avLst/>
            </a:prstGeom>
          </p:spPr>
          <p:txBody>
            <a:bodyPr anchor="t" rtlCol="false" tIns="0" lIns="0" bIns="0" rIns="0">
              <a:spAutoFit/>
            </a:bodyPr>
            <a:lstStyle/>
            <a:p>
              <a:pPr algn="l">
                <a:lnSpc>
                  <a:spcPts val="6720"/>
                </a:lnSpc>
              </a:pPr>
              <a:r>
                <a:rPr lang="en-US" sz="4800" i="true">
                  <a:solidFill>
                    <a:srgbClr val="731F7D"/>
                  </a:solidFill>
                  <a:latin typeface="Halant Medium"/>
                  <a:ea typeface="Halant Medium"/>
                  <a:cs typeface="Halant Medium"/>
                  <a:sym typeface="Halant Medium"/>
                </a:rPr>
                <a:t>Written and Prepared by: </a:t>
              </a:r>
            </a:p>
            <a:p>
              <a:pPr algn="l">
                <a:lnSpc>
                  <a:spcPts val="6720"/>
                </a:lnSpc>
                <a:spcBef>
                  <a:spcPct val="0"/>
                </a:spcBef>
              </a:pPr>
              <a:r>
                <a:rPr lang="en-US" sz="4800" i="true">
                  <a:solidFill>
                    <a:srgbClr val="731F7D"/>
                  </a:solidFill>
                  <a:latin typeface="Halant Medium"/>
                  <a:ea typeface="Halant Medium"/>
                  <a:cs typeface="Halant Medium"/>
                  <a:sym typeface="Halant Medium"/>
                </a:rPr>
                <a:t>Ola Akinkunmi</a:t>
              </a:r>
            </a:p>
          </p:txBody>
        </p:sp>
        <p:sp>
          <p:nvSpPr>
            <p:cNvPr name="TextBox 4" id="4"/>
            <p:cNvSpPr txBox="true"/>
            <p:nvPr/>
          </p:nvSpPr>
          <p:spPr>
            <a:xfrm rot="0">
              <a:off x="0" y="19050"/>
              <a:ext cx="14298683" cy="6091874"/>
            </a:xfrm>
            <a:prstGeom prst="rect">
              <a:avLst/>
            </a:prstGeom>
          </p:spPr>
          <p:txBody>
            <a:bodyPr anchor="t" rtlCol="false" tIns="0" lIns="0" bIns="0" rIns="0">
              <a:spAutoFit/>
            </a:bodyPr>
            <a:lstStyle/>
            <a:p>
              <a:pPr algn="l">
                <a:lnSpc>
                  <a:spcPts val="12284"/>
                </a:lnSpc>
              </a:pPr>
              <a:r>
                <a:rPr lang="en-US" sz="10410">
                  <a:solidFill>
                    <a:srgbClr val="000000"/>
                  </a:solidFill>
                  <a:latin typeface="HK Grotesk Bold"/>
                  <a:ea typeface="HK Grotesk Bold"/>
                  <a:cs typeface="HK Grotesk Bold"/>
                  <a:sym typeface="HK Grotesk Bold"/>
                </a:rPr>
                <a:t>End-To-End Autonomous Driving.</a:t>
              </a:r>
            </a:p>
          </p:txBody>
        </p:sp>
      </p:grpSp>
      <p:sp>
        <p:nvSpPr>
          <p:cNvPr name="Freeform 5" id="5"/>
          <p:cNvSpPr/>
          <p:nvPr/>
        </p:nvSpPr>
        <p:spPr>
          <a:xfrm flipH="false" flipV="false" rot="-4586381">
            <a:off x="5500304" y="428374"/>
            <a:ext cx="1811240" cy="1716150"/>
          </a:xfrm>
          <a:custGeom>
            <a:avLst/>
            <a:gdLst/>
            <a:ahLst/>
            <a:cxnLst/>
            <a:rect r="r" b="b" t="t" l="l"/>
            <a:pathLst>
              <a:path h="1716150" w="1811240">
                <a:moveTo>
                  <a:pt x="0" y="0"/>
                </a:moveTo>
                <a:lnTo>
                  <a:pt x="1811240" y="0"/>
                </a:lnTo>
                <a:lnTo>
                  <a:pt x="1811240" y="1716150"/>
                </a:lnTo>
                <a:lnTo>
                  <a:pt x="0" y="1716150"/>
                </a:lnTo>
                <a:lnTo>
                  <a:pt x="0" y="0"/>
                </a:lnTo>
                <a:close/>
              </a:path>
            </a:pathLst>
          </a:custGeom>
          <a:blipFill>
            <a:blip r:embed="rId2"/>
            <a:stretch>
              <a:fillRect l="0" t="0" r="0" b="0"/>
            </a:stretch>
          </a:blipFill>
        </p:spPr>
      </p:sp>
      <p:sp>
        <p:nvSpPr>
          <p:cNvPr name="Freeform 6" id="6"/>
          <p:cNvSpPr/>
          <p:nvPr/>
        </p:nvSpPr>
        <p:spPr>
          <a:xfrm flipH="false" flipV="false" rot="-10567437">
            <a:off x="13980811" y="6539243"/>
            <a:ext cx="3789612" cy="3623816"/>
          </a:xfrm>
          <a:custGeom>
            <a:avLst/>
            <a:gdLst/>
            <a:ahLst/>
            <a:cxnLst/>
            <a:rect r="r" b="b" t="t" l="l"/>
            <a:pathLst>
              <a:path h="3623816" w="3789612">
                <a:moveTo>
                  <a:pt x="0" y="0"/>
                </a:moveTo>
                <a:lnTo>
                  <a:pt x="3789612" y="0"/>
                </a:lnTo>
                <a:lnTo>
                  <a:pt x="3789612" y="3623816"/>
                </a:lnTo>
                <a:lnTo>
                  <a:pt x="0" y="3623816"/>
                </a:lnTo>
                <a:lnTo>
                  <a:pt x="0" y="0"/>
                </a:lnTo>
                <a:close/>
              </a:path>
            </a:pathLst>
          </a:custGeom>
          <a:blipFill>
            <a:blip r:embed="rId3"/>
            <a:stretch>
              <a:fillRect l="0" t="0" r="0" b="0"/>
            </a:stretch>
          </a:blipFill>
        </p:spPr>
      </p:sp>
      <p:sp>
        <p:nvSpPr>
          <p:cNvPr name="Freeform 7" id="7"/>
          <p:cNvSpPr/>
          <p:nvPr/>
        </p:nvSpPr>
        <p:spPr>
          <a:xfrm flipH="false" flipV="false" rot="0">
            <a:off x="8655254" y="0"/>
            <a:ext cx="9632746" cy="6425696"/>
          </a:xfrm>
          <a:custGeom>
            <a:avLst/>
            <a:gdLst/>
            <a:ahLst/>
            <a:cxnLst/>
            <a:rect r="r" b="b" t="t" l="l"/>
            <a:pathLst>
              <a:path h="6425696" w="9632746">
                <a:moveTo>
                  <a:pt x="0" y="0"/>
                </a:moveTo>
                <a:lnTo>
                  <a:pt x="9632746" y="0"/>
                </a:lnTo>
                <a:lnTo>
                  <a:pt x="9632746" y="6425696"/>
                </a:lnTo>
                <a:lnTo>
                  <a:pt x="0" y="6425696"/>
                </a:lnTo>
                <a:lnTo>
                  <a:pt x="0" y="0"/>
                </a:lnTo>
                <a:close/>
              </a:path>
            </a:pathLst>
          </a:custGeom>
          <a:blipFill>
            <a:blip r:embed="rId4"/>
            <a:stretch>
              <a:fillRect l="-20828" t="-6692" r="-3828" b="0"/>
            </a:stretch>
          </a:blipFill>
        </p:spPr>
      </p:sp>
      <p:sp>
        <p:nvSpPr>
          <p:cNvPr name="Freeform 8" id="8"/>
          <p:cNvSpPr/>
          <p:nvPr/>
        </p:nvSpPr>
        <p:spPr>
          <a:xfrm flipH="false" flipV="false" rot="0">
            <a:off x="9663255" y="7634068"/>
            <a:ext cx="1739452" cy="1730755"/>
          </a:xfrm>
          <a:custGeom>
            <a:avLst/>
            <a:gdLst/>
            <a:ahLst/>
            <a:cxnLst/>
            <a:rect r="r" b="b" t="t" l="l"/>
            <a:pathLst>
              <a:path h="1730755" w="1739452">
                <a:moveTo>
                  <a:pt x="0" y="0"/>
                </a:moveTo>
                <a:lnTo>
                  <a:pt x="1739452" y="0"/>
                </a:lnTo>
                <a:lnTo>
                  <a:pt x="1739452" y="1730755"/>
                </a:lnTo>
                <a:lnTo>
                  <a:pt x="0" y="173075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5400000">
            <a:off x="904223" y="1617094"/>
            <a:ext cx="277347" cy="275960"/>
          </a:xfrm>
          <a:custGeom>
            <a:avLst/>
            <a:gdLst/>
            <a:ahLst/>
            <a:cxnLst/>
            <a:rect r="r" b="b" t="t" l="l"/>
            <a:pathLst>
              <a:path h="275960" w="277347">
                <a:moveTo>
                  <a:pt x="0" y="0"/>
                </a:moveTo>
                <a:lnTo>
                  <a:pt x="277346" y="0"/>
                </a:lnTo>
                <a:lnTo>
                  <a:pt x="277346" y="275960"/>
                </a:lnTo>
                <a:lnTo>
                  <a:pt x="0" y="27596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180876" y="928375"/>
            <a:ext cx="482649" cy="587701"/>
          </a:xfrm>
          <a:custGeom>
            <a:avLst/>
            <a:gdLst/>
            <a:ahLst/>
            <a:cxnLst/>
            <a:rect r="r" b="b" t="t" l="l"/>
            <a:pathLst>
              <a:path h="587701" w="482649">
                <a:moveTo>
                  <a:pt x="0" y="0"/>
                </a:moveTo>
                <a:lnTo>
                  <a:pt x="482649" y="0"/>
                </a:lnTo>
                <a:lnTo>
                  <a:pt x="482649" y="587700"/>
                </a:lnTo>
                <a:lnTo>
                  <a:pt x="0" y="587700"/>
                </a:lnTo>
                <a:lnTo>
                  <a:pt x="0" y="0"/>
                </a:lnTo>
                <a:close/>
              </a:path>
            </a:pathLst>
          </a:custGeom>
          <a:blipFill>
            <a:blip r:embed="rId7"/>
            <a:stretch>
              <a:fillRect l="0" t="0" r="0" b="0"/>
            </a:stretch>
          </a:blipFill>
        </p:spPr>
      </p:sp>
      <p:sp>
        <p:nvSpPr>
          <p:cNvPr name="Freeform 11" id="11"/>
          <p:cNvSpPr/>
          <p:nvPr/>
        </p:nvSpPr>
        <p:spPr>
          <a:xfrm flipH="false" flipV="false" rot="0">
            <a:off x="386293" y="1028700"/>
            <a:ext cx="794583" cy="487375"/>
          </a:xfrm>
          <a:custGeom>
            <a:avLst/>
            <a:gdLst/>
            <a:ahLst/>
            <a:cxnLst/>
            <a:rect r="r" b="b" t="t" l="l"/>
            <a:pathLst>
              <a:path h="487375" w="794583">
                <a:moveTo>
                  <a:pt x="0" y="0"/>
                </a:moveTo>
                <a:lnTo>
                  <a:pt x="794583" y="0"/>
                </a:lnTo>
                <a:lnTo>
                  <a:pt x="794583" y="487375"/>
                </a:lnTo>
                <a:lnTo>
                  <a:pt x="0" y="487375"/>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1298824">
            <a:off x="12555249" y="4939834"/>
            <a:ext cx="6575294" cy="7268784"/>
          </a:xfrm>
          <a:custGeom>
            <a:avLst/>
            <a:gdLst/>
            <a:ahLst/>
            <a:cxnLst/>
            <a:rect r="r" b="b" t="t" l="l"/>
            <a:pathLst>
              <a:path h="7268784" w="6575294">
                <a:moveTo>
                  <a:pt x="0" y="0"/>
                </a:moveTo>
                <a:lnTo>
                  <a:pt x="6575295" y="0"/>
                </a:lnTo>
                <a:lnTo>
                  <a:pt x="6575295" y="7268784"/>
                </a:lnTo>
                <a:lnTo>
                  <a:pt x="0" y="7268784"/>
                </a:lnTo>
                <a:lnTo>
                  <a:pt x="0" y="0"/>
                </a:lnTo>
                <a:close/>
              </a:path>
            </a:pathLst>
          </a:custGeom>
          <a:blipFill>
            <a:blip r:embed="rId2"/>
            <a:stretch>
              <a:fillRect l="0" t="0" r="-381" b="-1174"/>
            </a:stretch>
          </a:blipFill>
        </p:spPr>
      </p:sp>
      <p:sp>
        <p:nvSpPr>
          <p:cNvPr name="Freeform 3" id="3"/>
          <p:cNvSpPr/>
          <p:nvPr/>
        </p:nvSpPr>
        <p:spPr>
          <a:xfrm flipH="false" flipV="false" rot="-2715964">
            <a:off x="8597713" y="7771526"/>
            <a:ext cx="1844500" cy="1747664"/>
          </a:xfrm>
          <a:custGeom>
            <a:avLst/>
            <a:gdLst/>
            <a:ahLst/>
            <a:cxnLst/>
            <a:rect r="r" b="b" t="t" l="l"/>
            <a:pathLst>
              <a:path h="1747664" w="1844500">
                <a:moveTo>
                  <a:pt x="0" y="0"/>
                </a:moveTo>
                <a:lnTo>
                  <a:pt x="1844500" y="0"/>
                </a:lnTo>
                <a:lnTo>
                  <a:pt x="1844500" y="1747664"/>
                </a:lnTo>
                <a:lnTo>
                  <a:pt x="0" y="1747664"/>
                </a:lnTo>
                <a:lnTo>
                  <a:pt x="0" y="0"/>
                </a:lnTo>
                <a:close/>
              </a:path>
            </a:pathLst>
          </a:custGeom>
          <a:blipFill>
            <a:blip r:embed="rId3"/>
            <a:stretch>
              <a:fillRect l="0" t="0" r="0" b="0"/>
            </a:stretch>
          </a:blipFill>
        </p:spPr>
      </p:sp>
      <p:sp>
        <p:nvSpPr>
          <p:cNvPr name="Freeform 4" id="4"/>
          <p:cNvSpPr/>
          <p:nvPr/>
        </p:nvSpPr>
        <p:spPr>
          <a:xfrm flipH="false" flipV="false" rot="-3378125">
            <a:off x="12070219" y="-1362141"/>
            <a:ext cx="4943405" cy="5723190"/>
          </a:xfrm>
          <a:custGeom>
            <a:avLst/>
            <a:gdLst/>
            <a:ahLst/>
            <a:cxnLst/>
            <a:rect r="r" b="b" t="t" l="l"/>
            <a:pathLst>
              <a:path h="5723190" w="4943405">
                <a:moveTo>
                  <a:pt x="0" y="0"/>
                </a:moveTo>
                <a:lnTo>
                  <a:pt x="4943405" y="0"/>
                </a:lnTo>
                <a:lnTo>
                  <a:pt x="4943405" y="5723190"/>
                </a:lnTo>
                <a:lnTo>
                  <a:pt x="0" y="5723190"/>
                </a:lnTo>
                <a:lnTo>
                  <a:pt x="0" y="0"/>
                </a:lnTo>
                <a:close/>
              </a:path>
            </a:pathLst>
          </a:custGeom>
          <a:blipFill>
            <a:blip r:embed="rId4"/>
            <a:stretch>
              <a:fillRect l="0" t="0" r="0" b="0"/>
            </a:stretch>
          </a:blipFill>
        </p:spPr>
      </p:sp>
      <p:grpSp>
        <p:nvGrpSpPr>
          <p:cNvPr name="Group 5" id="5"/>
          <p:cNvGrpSpPr/>
          <p:nvPr/>
        </p:nvGrpSpPr>
        <p:grpSpPr>
          <a:xfrm rot="0">
            <a:off x="1028700" y="1396245"/>
            <a:ext cx="9406231" cy="7862055"/>
            <a:chOff x="0" y="0"/>
            <a:chExt cx="12541642" cy="10482741"/>
          </a:xfrm>
        </p:grpSpPr>
        <p:sp>
          <p:nvSpPr>
            <p:cNvPr name="TextBox 6" id="6"/>
            <p:cNvSpPr txBox="true"/>
            <p:nvPr/>
          </p:nvSpPr>
          <p:spPr>
            <a:xfrm rot="0">
              <a:off x="0" y="2138039"/>
              <a:ext cx="12541642" cy="4738935"/>
            </a:xfrm>
            <a:prstGeom prst="rect">
              <a:avLst/>
            </a:prstGeom>
          </p:spPr>
          <p:txBody>
            <a:bodyPr anchor="t" rtlCol="false" tIns="0" lIns="0" bIns="0" rIns="0">
              <a:spAutoFit/>
            </a:bodyPr>
            <a:lstStyle/>
            <a:p>
              <a:pPr algn="l">
                <a:lnSpc>
                  <a:spcPts val="9440"/>
                </a:lnSpc>
              </a:pPr>
              <a:r>
                <a:rPr lang="en-US" sz="8000">
                  <a:solidFill>
                    <a:srgbClr val="FFFFFF"/>
                  </a:solidFill>
                  <a:latin typeface="HK Grotesk Bold"/>
                  <a:ea typeface="HK Grotesk Bold"/>
                  <a:cs typeface="HK Grotesk Bold"/>
                  <a:sym typeface="HK Grotesk Bold"/>
                </a:rPr>
                <a:t>But what exactly is Autonomous Driving?</a:t>
              </a:r>
            </a:p>
          </p:txBody>
        </p:sp>
        <p:sp>
          <p:nvSpPr>
            <p:cNvPr name="TextBox 7" id="7"/>
            <p:cNvSpPr txBox="true"/>
            <p:nvPr/>
          </p:nvSpPr>
          <p:spPr>
            <a:xfrm rot="0">
              <a:off x="0" y="0"/>
              <a:ext cx="2647310" cy="1378756"/>
            </a:xfrm>
            <a:prstGeom prst="rect">
              <a:avLst/>
            </a:prstGeom>
          </p:spPr>
          <p:txBody>
            <a:bodyPr anchor="t" rtlCol="false" tIns="0" lIns="0" bIns="0" rIns="0">
              <a:spAutoFit/>
            </a:bodyPr>
            <a:lstStyle/>
            <a:p>
              <a:pPr algn="l" marL="0" indent="0" lvl="0">
                <a:lnSpc>
                  <a:spcPts val="8115"/>
                </a:lnSpc>
                <a:spcBef>
                  <a:spcPct val="0"/>
                </a:spcBef>
              </a:pPr>
              <a:r>
                <a:rPr lang="en-US" b="true" sz="6877" u="none">
                  <a:solidFill>
                    <a:srgbClr val="FFFFFF">
                      <a:alpha val="60000"/>
                    </a:srgbClr>
                  </a:solidFill>
                  <a:latin typeface="HK Grotesk Bold"/>
                  <a:ea typeface="HK Grotesk Bold"/>
                  <a:cs typeface="HK Grotesk Bold"/>
                  <a:sym typeface="HK Grotesk Bold"/>
                </a:rPr>
                <a:t>01</a:t>
              </a:r>
            </a:p>
          </p:txBody>
        </p:sp>
        <p:sp>
          <p:nvSpPr>
            <p:cNvPr name="TextBox 8" id="8"/>
            <p:cNvSpPr txBox="true"/>
            <p:nvPr/>
          </p:nvSpPr>
          <p:spPr>
            <a:xfrm rot="0">
              <a:off x="0" y="7653383"/>
              <a:ext cx="7936451" cy="2829358"/>
            </a:xfrm>
            <a:prstGeom prst="rect">
              <a:avLst/>
            </a:prstGeom>
          </p:spPr>
          <p:txBody>
            <a:bodyPr anchor="t" rtlCol="false" tIns="0" lIns="0" bIns="0" rIns="0">
              <a:spAutoFit/>
            </a:bodyPr>
            <a:lstStyle/>
            <a:p>
              <a:pPr algn="l">
                <a:lnSpc>
                  <a:spcPts val="2856"/>
                </a:lnSpc>
                <a:spcBef>
                  <a:spcPct val="0"/>
                </a:spcBef>
              </a:pPr>
              <a:r>
                <a:rPr lang="en-US" sz="2040" spc="-20">
                  <a:solidFill>
                    <a:srgbClr val="FFFFFF"/>
                  </a:solidFill>
                  <a:latin typeface="Assistant Regular"/>
                  <a:ea typeface="Assistant Regular"/>
                  <a:cs typeface="Assistant Regular"/>
                  <a:sym typeface="Assistant Regular"/>
                </a:rPr>
                <a:t>Autonomous Driving System is a complex system that integrates multiple fields (Electrical, Physics, Mechanical, Computer Science etc.)  and  Technologies ranging from Sensors/Hardware, Central Processing Units, Storage, Software, Networking, Artificial Intelligence, Cybersecurity etc. </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323552" y="547960"/>
            <a:ext cx="13935748" cy="833304"/>
          </a:xfrm>
          <a:prstGeom prst="rect">
            <a:avLst/>
          </a:prstGeom>
        </p:spPr>
        <p:txBody>
          <a:bodyPr anchor="t" rtlCol="false" tIns="0" lIns="0" bIns="0" rIns="0">
            <a:spAutoFit/>
          </a:bodyPr>
          <a:lstStyle/>
          <a:p>
            <a:pPr algn="l">
              <a:lnSpc>
                <a:spcPts val="6575"/>
              </a:lnSpc>
            </a:pPr>
            <a:r>
              <a:rPr lang="en-US" sz="5572">
                <a:solidFill>
                  <a:srgbClr val="000000"/>
                </a:solidFill>
                <a:latin typeface="HK Grotesk Bold"/>
                <a:ea typeface="HK Grotesk Bold"/>
                <a:cs typeface="HK Grotesk Bold"/>
                <a:sym typeface="HK Grotesk Bold"/>
              </a:rPr>
              <a:t>Main Architectures for Autonomous Driving</a:t>
            </a:r>
          </a:p>
        </p:txBody>
      </p:sp>
      <p:sp>
        <p:nvSpPr>
          <p:cNvPr name="Freeform 3" id="3"/>
          <p:cNvSpPr/>
          <p:nvPr/>
        </p:nvSpPr>
        <p:spPr>
          <a:xfrm flipH="false" flipV="false" rot="-10094169">
            <a:off x="-2768217" y="5870308"/>
            <a:ext cx="6176663" cy="5906434"/>
          </a:xfrm>
          <a:custGeom>
            <a:avLst/>
            <a:gdLst/>
            <a:ahLst/>
            <a:cxnLst/>
            <a:rect r="r" b="b" t="t" l="l"/>
            <a:pathLst>
              <a:path h="5906434" w="6176663">
                <a:moveTo>
                  <a:pt x="0" y="0"/>
                </a:moveTo>
                <a:lnTo>
                  <a:pt x="6176663" y="0"/>
                </a:lnTo>
                <a:lnTo>
                  <a:pt x="6176663" y="5906433"/>
                </a:lnTo>
                <a:lnTo>
                  <a:pt x="0" y="5906433"/>
                </a:lnTo>
                <a:lnTo>
                  <a:pt x="0" y="0"/>
                </a:lnTo>
                <a:close/>
              </a:path>
            </a:pathLst>
          </a:custGeom>
          <a:blipFill>
            <a:blip r:embed="rId2"/>
            <a:stretch>
              <a:fillRect l="0" t="0" r="0" b="0"/>
            </a:stretch>
          </a:blipFill>
        </p:spPr>
      </p:sp>
      <p:grpSp>
        <p:nvGrpSpPr>
          <p:cNvPr name="Group 4" id="4"/>
          <p:cNvGrpSpPr/>
          <p:nvPr/>
        </p:nvGrpSpPr>
        <p:grpSpPr>
          <a:xfrm rot="0">
            <a:off x="3714560" y="2280011"/>
            <a:ext cx="3787282" cy="5512534"/>
            <a:chOff x="0" y="0"/>
            <a:chExt cx="5049709" cy="7350045"/>
          </a:xfrm>
        </p:grpSpPr>
        <p:sp>
          <p:nvSpPr>
            <p:cNvPr name="TextBox 5" id="5"/>
            <p:cNvSpPr txBox="true"/>
            <p:nvPr/>
          </p:nvSpPr>
          <p:spPr>
            <a:xfrm rot="0">
              <a:off x="0" y="-47625"/>
              <a:ext cx="5049709" cy="1853488"/>
            </a:xfrm>
            <a:prstGeom prst="rect">
              <a:avLst/>
            </a:prstGeom>
          </p:spPr>
          <p:txBody>
            <a:bodyPr anchor="t" rtlCol="false" tIns="0" lIns="0" bIns="0" rIns="0">
              <a:spAutoFit/>
            </a:bodyPr>
            <a:lstStyle/>
            <a:p>
              <a:pPr algn="l">
                <a:lnSpc>
                  <a:spcPts val="5582"/>
                </a:lnSpc>
              </a:pPr>
              <a:r>
                <a:rPr lang="en-US" sz="4294" i="true">
                  <a:solidFill>
                    <a:srgbClr val="731F7D"/>
                  </a:solidFill>
                  <a:latin typeface="Halant Medium"/>
                  <a:ea typeface="Halant Medium"/>
                  <a:cs typeface="Halant Medium"/>
                  <a:sym typeface="Halant Medium"/>
                </a:rPr>
                <a:t>Modular Approach</a:t>
              </a:r>
            </a:p>
          </p:txBody>
        </p:sp>
        <p:sp>
          <p:nvSpPr>
            <p:cNvPr name="TextBox 6" id="6"/>
            <p:cNvSpPr txBox="true"/>
            <p:nvPr/>
          </p:nvSpPr>
          <p:spPr>
            <a:xfrm rot="0">
              <a:off x="0" y="2201703"/>
              <a:ext cx="5049709" cy="5148341"/>
            </a:xfrm>
            <a:prstGeom prst="rect">
              <a:avLst/>
            </a:prstGeom>
          </p:spPr>
          <p:txBody>
            <a:bodyPr anchor="t" rtlCol="false" tIns="0" lIns="0" bIns="0" rIns="0">
              <a:spAutoFit/>
            </a:bodyPr>
            <a:lstStyle/>
            <a:p>
              <a:pPr algn="l">
                <a:lnSpc>
                  <a:spcPts val="2818"/>
                </a:lnSpc>
                <a:spcBef>
                  <a:spcPct val="0"/>
                </a:spcBef>
              </a:pPr>
              <a:r>
                <a:rPr lang="en-US" sz="2013" spc="-20">
                  <a:solidFill>
                    <a:srgbClr val="000000"/>
                  </a:solidFill>
                  <a:latin typeface="Assistant Regular"/>
                  <a:ea typeface="Assistant Regular"/>
                  <a:cs typeface="Assistant Regular"/>
                  <a:sym typeface="Assistant Regular"/>
                </a:rPr>
                <a:t>This is the c</a:t>
              </a:r>
              <a:r>
                <a:rPr lang="en-US" sz="2013" spc="-20">
                  <a:solidFill>
                    <a:srgbClr val="000000"/>
                  </a:solidFill>
                  <a:latin typeface="Assistant Regular"/>
                  <a:ea typeface="Assistant Regular"/>
                  <a:cs typeface="Assistant Regular"/>
                  <a:sym typeface="Assistant Regular"/>
                </a:rPr>
                <a:t>lassical method for Autonomous Driving in the industry. The overall Driving Task is divided into </a:t>
              </a:r>
              <a:r>
                <a:rPr lang="en-US" b="true" sz="2013" spc="-20">
                  <a:solidFill>
                    <a:srgbClr val="000000"/>
                  </a:solidFill>
                  <a:latin typeface="Assistant Regular Bold"/>
                  <a:ea typeface="Assistant Regular Bold"/>
                  <a:cs typeface="Assistant Regular Bold"/>
                  <a:sym typeface="Assistant Regular Bold"/>
                </a:rPr>
                <a:t>four </a:t>
              </a:r>
              <a:r>
                <a:rPr lang="en-US" sz="2013" spc="-20">
                  <a:solidFill>
                    <a:srgbClr val="000000"/>
                  </a:solidFill>
                  <a:latin typeface="Assistant Regular"/>
                  <a:ea typeface="Assistant Regular"/>
                  <a:cs typeface="Assistant Regular"/>
                  <a:sym typeface="Assistant Regular"/>
                </a:rPr>
                <a:t>modules.(</a:t>
              </a:r>
              <a:r>
                <a:rPr lang="en-US" b="true" sz="2013" spc="-20">
                  <a:solidFill>
                    <a:srgbClr val="004AAD"/>
                  </a:solidFill>
                  <a:latin typeface="Assistant Regular Bold"/>
                  <a:ea typeface="Assistant Regular Bold"/>
                  <a:cs typeface="Assistant Regular Bold"/>
                  <a:sym typeface="Assistant Regular Bold"/>
                </a:rPr>
                <a:t>Sensor, Perception, Decision Making, Control Commands)</a:t>
              </a:r>
              <a:r>
                <a:rPr lang="en-US" sz="2013" spc="-20">
                  <a:solidFill>
                    <a:srgbClr val="000000"/>
                  </a:solidFill>
                  <a:latin typeface="Assistant Regular"/>
                  <a:ea typeface="Assistant Regular"/>
                  <a:cs typeface="Assistant Regular"/>
                  <a:sym typeface="Assistant Regular"/>
                </a:rPr>
                <a:t> with each module responsible for various subordinate functions such as</a:t>
              </a:r>
              <a:r>
                <a:rPr lang="en-US" sz="2013" spc="-20">
                  <a:solidFill>
                    <a:srgbClr val="FF5757"/>
                  </a:solidFill>
                  <a:latin typeface="Assistant Regular"/>
                  <a:ea typeface="Assistant Regular"/>
                  <a:cs typeface="Assistant Regular"/>
                  <a:sym typeface="Assistant Regular"/>
                </a:rPr>
                <a:t> </a:t>
              </a:r>
              <a:r>
                <a:rPr lang="en-US" sz="2013" spc="-20">
                  <a:solidFill>
                    <a:srgbClr val="FF3131"/>
                  </a:solidFill>
                  <a:latin typeface="Assistant Regular"/>
                  <a:ea typeface="Assistant Regular"/>
                  <a:cs typeface="Assistant Regular"/>
                  <a:sym typeface="Assistant Regular"/>
                </a:rPr>
                <a:t>Lidar, Object Detection, Path Planning, Acceleration etc</a:t>
              </a:r>
              <a:r>
                <a:rPr lang="en-US" sz="2013" spc="-20">
                  <a:solidFill>
                    <a:srgbClr val="000000"/>
                  </a:solidFill>
                  <a:latin typeface="Assistant Regular"/>
                  <a:ea typeface="Assistant Regular"/>
                  <a:cs typeface="Assistant Regular"/>
                  <a:sym typeface="Assistant Regular"/>
                </a:rPr>
                <a:t>. It is also known as rule-based design.</a:t>
              </a:r>
            </a:p>
          </p:txBody>
        </p:sp>
      </p:grpSp>
      <p:grpSp>
        <p:nvGrpSpPr>
          <p:cNvPr name="Group 7" id="7"/>
          <p:cNvGrpSpPr/>
          <p:nvPr/>
        </p:nvGrpSpPr>
        <p:grpSpPr>
          <a:xfrm rot="0">
            <a:off x="8397785" y="2280011"/>
            <a:ext cx="3787282" cy="7627465"/>
            <a:chOff x="0" y="0"/>
            <a:chExt cx="5049709" cy="10169954"/>
          </a:xfrm>
        </p:grpSpPr>
        <p:sp>
          <p:nvSpPr>
            <p:cNvPr name="TextBox 8" id="8"/>
            <p:cNvSpPr txBox="true"/>
            <p:nvPr/>
          </p:nvSpPr>
          <p:spPr>
            <a:xfrm rot="0">
              <a:off x="0" y="-47625"/>
              <a:ext cx="5049709" cy="914197"/>
            </a:xfrm>
            <a:prstGeom prst="rect">
              <a:avLst/>
            </a:prstGeom>
          </p:spPr>
          <p:txBody>
            <a:bodyPr anchor="t" rtlCol="false" tIns="0" lIns="0" bIns="0" rIns="0">
              <a:spAutoFit/>
            </a:bodyPr>
            <a:lstStyle/>
            <a:p>
              <a:pPr algn="l" marL="0" indent="0" lvl="0">
                <a:lnSpc>
                  <a:spcPts val="5582"/>
                </a:lnSpc>
                <a:spcBef>
                  <a:spcPct val="0"/>
                </a:spcBef>
              </a:pPr>
              <a:r>
                <a:rPr lang="en-US" sz="4294" i="true">
                  <a:solidFill>
                    <a:srgbClr val="731F7D"/>
                  </a:solidFill>
                  <a:latin typeface="Halant Medium"/>
                  <a:ea typeface="Halant Medium"/>
                  <a:cs typeface="Halant Medium"/>
                  <a:sym typeface="Halant Medium"/>
                </a:rPr>
                <a:t>Hybrid Model</a:t>
              </a:r>
            </a:p>
          </p:txBody>
        </p:sp>
        <p:sp>
          <p:nvSpPr>
            <p:cNvPr name="TextBox 9" id="9"/>
            <p:cNvSpPr txBox="true"/>
            <p:nvPr/>
          </p:nvSpPr>
          <p:spPr>
            <a:xfrm rot="0">
              <a:off x="0" y="1262412"/>
              <a:ext cx="5049709" cy="8907541"/>
            </a:xfrm>
            <a:prstGeom prst="rect">
              <a:avLst/>
            </a:prstGeom>
          </p:spPr>
          <p:txBody>
            <a:bodyPr anchor="t" rtlCol="false" tIns="0" lIns="0" bIns="0" rIns="0">
              <a:spAutoFit/>
            </a:bodyPr>
            <a:lstStyle/>
            <a:p>
              <a:pPr algn="l">
                <a:lnSpc>
                  <a:spcPts val="2818"/>
                </a:lnSpc>
              </a:pPr>
              <a:r>
                <a:rPr lang="en-US" sz="2013" spc="-20" b="true">
                  <a:solidFill>
                    <a:srgbClr val="000000"/>
                  </a:solidFill>
                  <a:latin typeface="Assistant Regular Bold"/>
                  <a:ea typeface="Assistant Regular Bold"/>
                  <a:cs typeface="Assistant Regular Bold"/>
                  <a:sym typeface="Assistant Regular Bold"/>
                </a:rPr>
                <a:t>This is sub-divided into two categories:</a:t>
              </a:r>
            </a:p>
            <a:p>
              <a:pPr algn="l">
                <a:lnSpc>
                  <a:spcPts val="2818"/>
                </a:lnSpc>
              </a:pPr>
              <a:r>
                <a:rPr lang="en-US" sz="2013" spc="-20" b="true">
                  <a:solidFill>
                    <a:srgbClr val="FF3131"/>
                  </a:solidFill>
                  <a:latin typeface="Assistant Regular Bold"/>
                  <a:ea typeface="Assistant Regular Bold"/>
                  <a:cs typeface="Assistant Regular Bold"/>
                  <a:sym typeface="Assistant Regular Bold"/>
                </a:rPr>
                <a:t>Mediated Perception:</a:t>
              </a:r>
              <a:r>
                <a:rPr lang="en-US" sz="2013" spc="-20">
                  <a:solidFill>
                    <a:srgbClr val="FF3131"/>
                  </a:solidFill>
                  <a:latin typeface="Assistant Regular"/>
                  <a:ea typeface="Assistant Regular"/>
                  <a:cs typeface="Assistant Regular"/>
                  <a:sym typeface="Assistant Regular"/>
                </a:rPr>
                <a:t> </a:t>
              </a:r>
              <a:r>
                <a:rPr lang="en-US" sz="2013" spc="-20">
                  <a:solidFill>
                    <a:srgbClr val="000000"/>
                  </a:solidFill>
                  <a:latin typeface="Assistant Regular"/>
                  <a:ea typeface="Assistant Regular"/>
                  <a:cs typeface="Assistant Regular"/>
                  <a:sym typeface="Assistant Regular"/>
                </a:rPr>
                <a:t>This involves training the Computer Vision algorithm with human knowledge of known </a:t>
              </a:r>
              <a:r>
                <a:rPr lang="en-US" sz="2013" spc="-20" b="true">
                  <a:solidFill>
                    <a:srgbClr val="000000"/>
                  </a:solidFill>
                  <a:latin typeface="Assistant Regular Bold"/>
                  <a:ea typeface="Assistant Regular Bold"/>
                  <a:cs typeface="Assistant Regular Bold"/>
                  <a:sym typeface="Assistant Regular Bold"/>
                </a:rPr>
                <a:t>Avoidances(Traffic lights, Road markings, Pedestrians etc.)</a:t>
              </a:r>
              <a:r>
                <a:rPr lang="en-US" sz="2013" spc="-20">
                  <a:solidFill>
                    <a:srgbClr val="000000"/>
                  </a:solidFill>
                  <a:latin typeface="Assistant Regular"/>
                  <a:ea typeface="Assistant Regular"/>
                  <a:cs typeface="Assistant Regular"/>
                  <a:sym typeface="Assistant Regular"/>
                </a:rPr>
                <a:t>. The neural network handles decision making and vehicle control.</a:t>
              </a:r>
            </a:p>
            <a:p>
              <a:pPr algn="l">
                <a:lnSpc>
                  <a:spcPts val="2818"/>
                </a:lnSpc>
              </a:pPr>
            </a:p>
            <a:p>
              <a:pPr algn="l">
                <a:lnSpc>
                  <a:spcPts val="2818"/>
                </a:lnSpc>
                <a:spcBef>
                  <a:spcPct val="0"/>
                </a:spcBef>
              </a:pPr>
              <a:r>
                <a:rPr lang="en-US" b="true" sz="2013" spc="-20">
                  <a:solidFill>
                    <a:srgbClr val="004AAD"/>
                  </a:solidFill>
                  <a:latin typeface="Assistant Regular Bold"/>
                  <a:ea typeface="Assistant Regular Bold"/>
                  <a:cs typeface="Assistant Regular Bold"/>
                  <a:sym typeface="Assistant Regular Bold"/>
                </a:rPr>
                <a:t>Behavior reflex:</a:t>
              </a:r>
              <a:r>
                <a:rPr lang="en-US" sz="2013" spc="-20">
                  <a:solidFill>
                    <a:srgbClr val="004AAD"/>
                  </a:solidFill>
                  <a:latin typeface="Assistant Regular"/>
                  <a:ea typeface="Assistant Regular"/>
                  <a:cs typeface="Assistant Regular"/>
                  <a:sym typeface="Assistant Regular"/>
                </a:rPr>
                <a:t> </a:t>
              </a:r>
              <a:r>
                <a:rPr lang="en-US" sz="2013" spc="-20">
                  <a:solidFill>
                    <a:srgbClr val="000000"/>
                  </a:solidFill>
                  <a:latin typeface="Assistant Regular"/>
                  <a:ea typeface="Assistant Regular"/>
                  <a:cs typeface="Assistant Regular"/>
                  <a:sym typeface="Assistant Regular"/>
                </a:rPr>
                <a:t>The neural network mimics human behavior in a supervised learning approach. To teach the model, a human drives the car on the road or in a car racing simulation game e.g. Grand Turismo Sports, while the system records images and steering angles as training data.</a:t>
              </a:r>
            </a:p>
          </p:txBody>
        </p:sp>
      </p:grpSp>
      <p:grpSp>
        <p:nvGrpSpPr>
          <p:cNvPr name="Group 10" id="10"/>
          <p:cNvGrpSpPr/>
          <p:nvPr/>
        </p:nvGrpSpPr>
        <p:grpSpPr>
          <a:xfrm rot="0">
            <a:off x="13472018" y="2280011"/>
            <a:ext cx="3787282" cy="7979509"/>
            <a:chOff x="0" y="0"/>
            <a:chExt cx="5049709" cy="10639345"/>
          </a:xfrm>
        </p:grpSpPr>
        <p:sp>
          <p:nvSpPr>
            <p:cNvPr name="TextBox 11" id="11"/>
            <p:cNvSpPr txBox="true"/>
            <p:nvPr/>
          </p:nvSpPr>
          <p:spPr>
            <a:xfrm rot="0">
              <a:off x="0" y="-47625"/>
              <a:ext cx="5049709" cy="1853488"/>
            </a:xfrm>
            <a:prstGeom prst="rect">
              <a:avLst/>
            </a:prstGeom>
          </p:spPr>
          <p:txBody>
            <a:bodyPr anchor="t" rtlCol="false" tIns="0" lIns="0" bIns="0" rIns="0">
              <a:spAutoFit/>
            </a:bodyPr>
            <a:lstStyle/>
            <a:p>
              <a:pPr algn="l" marL="0" indent="0" lvl="0">
                <a:lnSpc>
                  <a:spcPts val="5582"/>
                </a:lnSpc>
                <a:spcBef>
                  <a:spcPct val="0"/>
                </a:spcBef>
              </a:pPr>
              <a:r>
                <a:rPr lang="en-US" sz="4294" i="true">
                  <a:solidFill>
                    <a:srgbClr val="731F7D"/>
                  </a:solidFill>
                  <a:latin typeface="Halant Medium"/>
                  <a:ea typeface="Halant Medium"/>
                  <a:cs typeface="Halant Medium"/>
                  <a:sym typeface="Halant Medium"/>
                </a:rPr>
                <a:t>End-To-End Algorithm</a:t>
              </a:r>
            </a:p>
          </p:txBody>
        </p:sp>
        <p:sp>
          <p:nvSpPr>
            <p:cNvPr name="TextBox 12" id="12"/>
            <p:cNvSpPr txBox="true"/>
            <p:nvPr/>
          </p:nvSpPr>
          <p:spPr>
            <a:xfrm rot="0">
              <a:off x="0" y="2201703"/>
              <a:ext cx="5049709" cy="8437642"/>
            </a:xfrm>
            <a:prstGeom prst="rect">
              <a:avLst/>
            </a:prstGeom>
          </p:spPr>
          <p:txBody>
            <a:bodyPr anchor="t" rtlCol="false" tIns="0" lIns="0" bIns="0" rIns="0">
              <a:spAutoFit/>
            </a:bodyPr>
            <a:lstStyle/>
            <a:p>
              <a:pPr algn="l">
                <a:lnSpc>
                  <a:spcPts val="2818"/>
                </a:lnSpc>
              </a:pPr>
              <a:r>
                <a:rPr lang="en-US" sz="2013" spc="-20" b="true">
                  <a:solidFill>
                    <a:srgbClr val="000000"/>
                  </a:solidFill>
                  <a:latin typeface="Assistant Regular Bold"/>
                  <a:ea typeface="Assistant Regular Bold"/>
                  <a:cs typeface="Assistant Regular Bold"/>
                  <a:sym typeface="Assistant Regular Bold"/>
                </a:rPr>
                <a:t>This consist of two paradigms:</a:t>
              </a:r>
            </a:p>
            <a:p>
              <a:pPr algn="l">
                <a:lnSpc>
                  <a:spcPts val="2818"/>
                </a:lnSpc>
              </a:pPr>
              <a:r>
                <a:rPr lang="en-US" sz="2013" spc="-20" b="true">
                  <a:solidFill>
                    <a:srgbClr val="004AAD"/>
                  </a:solidFill>
                  <a:latin typeface="Assistant Regular Bold"/>
                  <a:ea typeface="Assistant Regular Bold"/>
                  <a:cs typeface="Assistant Regular Bold"/>
                  <a:sym typeface="Assistant Regular Bold"/>
                </a:rPr>
                <a:t>Reinforcement learning: </a:t>
              </a:r>
              <a:r>
                <a:rPr lang="en-US" sz="2013" spc="-20">
                  <a:solidFill>
                    <a:srgbClr val="000000"/>
                  </a:solidFill>
                  <a:latin typeface="Assistant Regular"/>
                  <a:ea typeface="Assistant Regular"/>
                  <a:cs typeface="Assistant Regular"/>
                  <a:sym typeface="Assistant Regular"/>
                </a:rPr>
                <a:t>This uses trial and error because it utilizes </a:t>
              </a:r>
              <a:r>
                <a:rPr lang="en-US" sz="2013" spc="-20" b="true">
                  <a:solidFill>
                    <a:srgbClr val="000000"/>
                  </a:solidFill>
                  <a:latin typeface="Assistant Regular Bold"/>
                  <a:ea typeface="Assistant Regular Bold"/>
                  <a:cs typeface="Assistant Regular Bold"/>
                  <a:sym typeface="Assistant Regular Bold"/>
                </a:rPr>
                <a:t>Deep Q Network (DQN)</a:t>
              </a:r>
              <a:r>
                <a:rPr lang="en-US" sz="2013" spc="-20">
                  <a:solidFill>
                    <a:srgbClr val="000000"/>
                  </a:solidFill>
                  <a:latin typeface="Assistant Regular"/>
                  <a:ea typeface="Assistant Regular"/>
                  <a:cs typeface="Assistant Regular"/>
                  <a:sym typeface="Assistant Regular"/>
                </a:rPr>
                <a:t> to maximize the cumulative rewards received by an intelligent system as it interact with the environment.</a:t>
              </a:r>
            </a:p>
            <a:p>
              <a:pPr algn="l">
                <a:lnSpc>
                  <a:spcPts val="2818"/>
                </a:lnSpc>
              </a:pPr>
            </a:p>
            <a:p>
              <a:pPr algn="l">
                <a:lnSpc>
                  <a:spcPts val="2818"/>
                </a:lnSpc>
                <a:spcBef>
                  <a:spcPct val="0"/>
                </a:spcBef>
              </a:pPr>
              <a:r>
                <a:rPr lang="en-US" b="true" sz="2013" spc="-20">
                  <a:solidFill>
                    <a:srgbClr val="FF3131"/>
                  </a:solidFill>
                  <a:latin typeface="Assistant Regular Bold"/>
                  <a:ea typeface="Assistant Regular Bold"/>
                  <a:cs typeface="Assistant Regular Bold"/>
                  <a:sym typeface="Assistant Regular Bold"/>
                </a:rPr>
                <a:t>Direct Perception: </a:t>
              </a:r>
              <a:r>
                <a:rPr lang="en-US" sz="2013" spc="-20">
                  <a:solidFill>
                    <a:srgbClr val="000000"/>
                  </a:solidFill>
                  <a:latin typeface="Assistant Regular"/>
                  <a:ea typeface="Assistant Regular"/>
                  <a:cs typeface="Assistant Regular"/>
                  <a:sym typeface="Assistant Regular"/>
                </a:rPr>
                <a:t>This uses </a:t>
              </a:r>
              <a:r>
                <a:rPr lang="en-US" b="true" sz="2013" spc="-20">
                  <a:solidFill>
                    <a:srgbClr val="000000"/>
                  </a:solidFill>
                  <a:latin typeface="Assistant Regular Bold"/>
                  <a:ea typeface="Assistant Regular Bold"/>
                  <a:cs typeface="Assistant Regular Bold"/>
                  <a:sym typeface="Assistant Regular Bold"/>
                </a:rPr>
                <a:t>Deep Convolutional Neural Network (DCNN)</a:t>
              </a:r>
              <a:r>
                <a:rPr lang="en-US" sz="2013" spc="-20">
                  <a:solidFill>
                    <a:srgbClr val="000000"/>
                  </a:solidFill>
                  <a:latin typeface="Assistant Regular"/>
                  <a:ea typeface="Assistant Regular"/>
                  <a:cs typeface="Assistant Regular"/>
                  <a:sym typeface="Assistant Regular"/>
                </a:rPr>
                <a:t> to dynamically learn images for estimating Avoidances relating to Autonomous Driving in combination with</a:t>
              </a:r>
              <a:r>
                <a:rPr lang="en-US" b="true" sz="2013" spc="-20">
                  <a:solidFill>
                    <a:srgbClr val="000000"/>
                  </a:solidFill>
                  <a:latin typeface="Assistant Regular Bold"/>
                  <a:ea typeface="Assistant Regular Bold"/>
                  <a:cs typeface="Assistant Regular Bold"/>
                  <a:sym typeface="Assistant Regular Bold"/>
                </a:rPr>
                <a:t> Deep Q Network(DQN). </a:t>
              </a:r>
              <a:r>
                <a:rPr lang="en-US" sz="2013" spc="-20">
                  <a:solidFill>
                    <a:srgbClr val="000000"/>
                  </a:solidFill>
                  <a:latin typeface="Assistant Regular"/>
                  <a:ea typeface="Assistant Regular"/>
                  <a:cs typeface="Assistant Regular"/>
                  <a:sym typeface="Assistant Regular"/>
                </a:rPr>
                <a:t>Training data is also from human driver or car racing simulation recordings such as Grand Turismo.</a:t>
              </a:r>
            </a:p>
          </p:txBody>
        </p:sp>
      </p:grpSp>
      <p:sp>
        <p:nvSpPr>
          <p:cNvPr name="Freeform 13" id="13"/>
          <p:cNvSpPr/>
          <p:nvPr/>
        </p:nvSpPr>
        <p:spPr>
          <a:xfrm flipH="false" flipV="false" rot="9440951">
            <a:off x="-957979" y="335262"/>
            <a:ext cx="2207918" cy="2092002"/>
          </a:xfrm>
          <a:custGeom>
            <a:avLst/>
            <a:gdLst/>
            <a:ahLst/>
            <a:cxnLst/>
            <a:rect r="r" b="b" t="t" l="l"/>
            <a:pathLst>
              <a:path h="2092002" w="2207918">
                <a:moveTo>
                  <a:pt x="0" y="0"/>
                </a:moveTo>
                <a:lnTo>
                  <a:pt x="2207919" y="0"/>
                </a:lnTo>
                <a:lnTo>
                  <a:pt x="2207919" y="2092002"/>
                </a:lnTo>
                <a:lnTo>
                  <a:pt x="0" y="2092002"/>
                </a:lnTo>
                <a:lnTo>
                  <a:pt x="0" y="0"/>
                </a:lnTo>
                <a:close/>
              </a:path>
            </a:pathLst>
          </a:custGeom>
          <a:blipFill>
            <a:blip r:embed="rId3"/>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522324" y="1028700"/>
            <a:ext cx="12908564" cy="949382"/>
          </a:xfrm>
          <a:prstGeom prst="rect">
            <a:avLst/>
          </a:prstGeom>
        </p:spPr>
        <p:txBody>
          <a:bodyPr anchor="t" rtlCol="false" tIns="0" lIns="0" bIns="0" rIns="0">
            <a:spAutoFit/>
          </a:bodyPr>
          <a:lstStyle/>
          <a:p>
            <a:pPr algn="ctr">
              <a:lnSpc>
                <a:spcPts val="7401"/>
              </a:lnSpc>
            </a:pPr>
            <a:r>
              <a:rPr lang="en-US" sz="6272">
                <a:solidFill>
                  <a:srgbClr val="000000"/>
                </a:solidFill>
                <a:latin typeface="HK Grotesk Bold"/>
                <a:ea typeface="HK Grotesk Bold"/>
                <a:cs typeface="HK Grotesk Bold"/>
                <a:sym typeface="HK Grotesk Bold"/>
              </a:rPr>
              <a:t>Pros and Cons of each Architecture</a:t>
            </a:r>
          </a:p>
        </p:txBody>
      </p:sp>
      <p:grpSp>
        <p:nvGrpSpPr>
          <p:cNvPr name="Group 4" id="4"/>
          <p:cNvGrpSpPr/>
          <p:nvPr/>
        </p:nvGrpSpPr>
        <p:grpSpPr>
          <a:xfrm rot="0">
            <a:off x="2063977" y="2439850"/>
            <a:ext cx="3818865" cy="8380639"/>
            <a:chOff x="0" y="0"/>
            <a:chExt cx="5091820" cy="11174186"/>
          </a:xfrm>
        </p:grpSpPr>
        <p:sp>
          <p:nvSpPr>
            <p:cNvPr name="TextBox 5" id="5"/>
            <p:cNvSpPr txBox="true"/>
            <p:nvPr/>
          </p:nvSpPr>
          <p:spPr>
            <a:xfrm rot="0">
              <a:off x="0" y="-28575"/>
              <a:ext cx="5091820" cy="1767426"/>
            </a:xfrm>
            <a:prstGeom prst="rect">
              <a:avLst/>
            </a:prstGeom>
          </p:spPr>
          <p:txBody>
            <a:bodyPr anchor="t" rtlCol="false" tIns="0" lIns="0" bIns="0" rIns="0">
              <a:spAutoFit/>
            </a:bodyPr>
            <a:lstStyle/>
            <a:p>
              <a:pPr algn="ctr">
                <a:lnSpc>
                  <a:spcPts val="5375"/>
                </a:lnSpc>
              </a:pPr>
              <a:r>
                <a:rPr lang="en-US" sz="4135" i="true">
                  <a:solidFill>
                    <a:srgbClr val="731F7D"/>
                  </a:solidFill>
                  <a:latin typeface="Halant Medium"/>
                  <a:ea typeface="Halant Medium"/>
                  <a:cs typeface="Halant Medium"/>
                  <a:sym typeface="Halant Medium"/>
                </a:rPr>
                <a:t>Modular Approach</a:t>
              </a:r>
            </a:p>
          </p:txBody>
        </p:sp>
        <p:sp>
          <p:nvSpPr>
            <p:cNvPr name="TextBox 6" id="6"/>
            <p:cNvSpPr txBox="true"/>
            <p:nvPr/>
          </p:nvSpPr>
          <p:spPr>
            <a:xfrm rot="0">
              <a:off x="0" y="2127761"/>
              <a:ext cx="5091820" cy="9046425"/>
            </a:xfrm>
            <a:prstGeom prst="rect">
              <a:avLst/>
            </a:prstGeom>
          </p:spPr>
          <p:txBody>
            <a:bodyPr anchor="t" rtlCol="false" tIns="0" lIns="0" bIns="0" rIns="0">
              <a:spAutoFit/>
            </a:bodyPr>
            <a:lstStyle/>
            <a:p>
              <a:pPr algn="ctr">
                <a:lnSpc>
                  <a:spcPts val="2983"/>
                </a:lnSpc>
              </a:pPr>
              <a:r>
                <a:rPr lang="en-US" b="true" sz="2131" spc="-21">
                  <a:solidFill>
                    <a:srgbClr val="004AAD"/>
                  </a:solidFill>
                  <a:latin typeface="Assistant Regular Bold"/>
                  <a:ea typeface="Assistant Regular Bold"/>
                  <a:cs typeface="Assistant Regular Bold"/>
                  <a:sym typeface="Assistant Regular Bold"/>
                </a:rPr>
                <a:t>Pros:</a:t>
              </a:r>
              <a:r>
                <a:rPr lang="en-US" b="true" sz="2131" spc="-21">
                  <a:solidFill>
                    <a:srgbClr val="000000"/>
                  </a:solidFill>
                  <a:latin typeface="Assistant Regular Bold"/>
                  <a:ea typeface="Assistant Regular Bold"/>
                  <a:cs typeface="Assistant Regular Bold"/>
                  <a:sym typeface="Assistant Regular Bold"/>
                </a:rPr>
                <a:t> </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Enjoys a matured industry framework to connect the different modules.</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A source of malfunction can be tracked to the module responsible for failure.</a:t>
              </a:r>
            </a:p>
            <a:p>
              <a:pPr algn="ctr">
                <a:lnSpc>
                  <a:spcPts val="2983"/>
                </a:lnSpc>
              </a:pPr>
              <a:r>
                <a:rPr lang="en-US" b="true" sz="2131" spc="-21">
                  <a:solidFill>
                    <a:srgbClr val="FF3131"/>
                  </a:solidFill>
                  <a:latin typeface="Assistant Regular Bold"/>
                  <a:ea typeface="Assistant Regular Bold"/>
                  <a:cs typeface="Assistant Regular Bold"/>
                  <a:sym typeface="Assistant Regular Bold"/>
                </a:rPr>
                <a:t>Cons:</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Each module will fail to generalize about unfamiliar conditions due to hyper-specialization.</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Error Propagation; A mistake in one module  will impact subsequent modules.</a:t>
              </a:r>
            </a:p>
            <a:p>
              <a:pPr algn="ctr">
                <a:lnSpc>
                  <a:spcPts val="2983"/>
                </a:lnSpc>
              </a:pPr>
            </a:p>
            <a:p>
              <a:pPr algn="ctr">
                <a:lnSpc>
                  <a:spcPts val="2983"/>
                </a:lnSpc>
              </a:pPr>
            </a:p>
            <a:p>
              <a:pPr algn="ctr">
                <a:lnSpc>
                  <a:spcPts val="2983"/>
                </a:lnSpc>
              </a:pPr>
            </a:p>
            <a:p>
              <a:pPr algn="ctr">
                <a:lnSpc>
                  <a:spcPts val="2983"/>
                </a:lnSpc>
                <a:spcBef>
                  <a:spcPct val="0"/>
                </a:spcBef>
              </a:pPr>
            </a:p>
          </p:txBody>
        </p:sp>
      </p:grpSp>
      <p:grpSp>
        <p:nvGrpSpPr>
          <p:cNvPr name="Group 7" id="7"/>
          <p:cNvGrpSpPr/>
          <p:nvPr/>
        </p:nvGrpSpPr>
        <p:grpSpPr>
          <a:xfrm rot="0">
            <a:off x="7067174" y="2439850"/>
            <a:ext cx="3818865" cy="5875905"/>
            <a:chOff x="0" y="0"/>
            <a:chExt cx="5091820" cy="7834540"/>
          </a:xfrm>
        </p:grpSpPr>
        <p:sp>
          <p:nvSpPr>
            <p:cNvPr name="TextBox 8" id="8"/>
            <p:cNvSpPr txBox="true"/>
            <p:nvPr/>
          </p:nvSpPr>
          <p:spPr>
            <a:xfrm rot="0">
              <a:off x="0" y="-28575"/>
              <a:ext cx="5091820" cy="1347087"/>
            </a:xfrm>
            <a:prstGeom prst="rect">
              <a:avLst/>
            </a:prstGeom>
          </p:spPr>
          <p:txBody>
            <a:bodyPr anchor="t" rtlCol="false" tIns="0" lIns="0" bIns="0" rIns="0">
              <a:spAutoFit/>
            </a:bodyPr>
            <a:lstStyle/>
            <a:p>
              <a:pPr algn="ctr">
                <a:lnSpc>
                  <a:spcPts val="5375"/>
                </a:lnSpc>
              </a:pPr>
              <a:r>
                <a:rPr lang="en-US" sz="4135" i="true">
                  <a:solidFill>
                    <a:srgbClr val="731F7D"/>
                  </a:solidFill>
                  <a:latin typeface="Halant Medium"/>
                  <a:ea typeface="Halant Medium"/>
                  <a:cs typeface="Halant Medium"/>
                  <a:sym typeface="Halant Medium"/>
                </a:rPr>
                <a:t>Hybrid Model</a:t>
              </a:r>
            </a:p>
            <a:p>
              <a:pPr algn="ctr" marL="0" indent="0" lvl="0">
                <a:lnSpc>
                  <a:spcPts val="2775"/>
                </a:lnSpc>
                <a:spcBef>
                  <a:spcPct val="0"/>
                </a:spcBef>
              </a:pPr>
              <a:r>
                <a:rPr lang="en-US" sz="2135" i="true">
                  <a:solidFill>
                    <a:srgbClr val="004AAD"/>
                  </a:solidFill>
                  <a:latin typeface="Halant Medium"/>
                  <a:ea typeface="Halant Medium"/>
                  <a:cs typeface="Halant Medium"/>
                  <a:sym typeface="Halant Medium"/>
                </a:rPr>
                <a:t>Mediated Approach</a:t>
              </a:r>
            </a:p>
          </p:txBody>
        </p:sp>
        <p:sp>
          <p:nvSpPr>
            <p:cNvPr name="TextBox 9" id="9"/>
            <p:cNvSpPr txBox="true"/>
            <p:nvPr/>
          </p:nvSpPr>
          <p:spPr>
            <a:xfrm rot="0">
              <a:off x="0" y="1707422"/>
              <a:ext cx="5091820" cy="6127118"/>
            </a:xfrm>
            <a:prstGeom prst="rect">
              <a:avLst/>
            </a:prstGeom>
          </p:spPr>
          <p:txBody>
            <a:bodyPr anchor="t" rtlCol="false" tIns="0" lIns="0" bIns="0" rIns="0">
              <a:spAutoFit/>
            </a:bodyPr>
            <a:lstStyle/>
            <a:p>
              <a:pPr algn="ctr">
                <a:lnSpc>
                  <a:spcPts val="2983"/>
                </a:lnSpc>
              </a:pPr>
              <a:r>
                <a:rPr lang="en-US" b="true" sz="2131" spc="-21">
                  <a:solidFill>
                    <a:srgbClr val="FF3131"/>
                  </a:solidFill>
                  <a:latin typeface="Assistant Regular Bold"/>
                  <a:ea typeface="Assistant Regular Bold"/>
                  <a:cs typeface="Assistant Regular Bold"/>
                  <a:sym typeface="Assistant Regular Bold"/>
                </a:rPr>
                <a:t>Pros:</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Infusing human knowledge instead of letting the AI learn all relevant information from the scratch.</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Modular Approach advantages.</a:t>
              </a:r>
            </a:p>
            <a:p>
              <a:pPr algn="ctr">
                <a:lnSpc>
                  <a:spcPts val="2983"/>
                </a:lnSpc>
              </a:pPr>
              <a:r>
                <a:rPr lang="en-US" b="true" sz="2131" spc="-21">
                  <a:solidFill>
                    <a:srgbClr val="004AAD"/>
                  </a:solidFill>
                  <a:latin typeface="Assistant Regular Bold"/>
                  <a:ea typeface="Assistant Regular Bold"/>
                  <a:cs typeface="Assistant Regular Bold"/>
                  <a:sym typeface="Assistant Regular Bold"/>
                </a:rPr>
                <a:t>Cons:</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Redundant information as only a small portion of the objects detected are relevant to driving decisions.</a:t>
              </a:r>
            </a:p>
            <a:p>
              <a:pPr algn="ctr" marL="438527" indent="-219263" lvl="1">
                <a:lnSpc>
                  <a:spcPts val="2843"/>
                </a:lnSpc>
                <a:spcBef>
                  <a:spcPct val="0"/>
                </a:spcBef>
                <a:buFont typeface="Arial"/>
                <a:buChar char="•"/>
              </a:pPr>
              <a:r>
                <a:rPr lang="en-US" sz="2031" spc="-20">
                  <a:solidFill>
                    <a:srgbClr val="000000"/>
                  </a:solidFill>
                  <a:latin typeface="Assistant Regular"/>
                  <a:ea typeface="Assistant Regular"/>
                  <a:cs typeface="Assistant Regular"/>
                  <a:sym typeface="Assistant Regular"/>
                </a:rPr>
                <a:t>Modular Approach Disadvantages.</a:t>
              </a:r>
            </a:p>
          </p:txBody>
        </p:sp>
      </p:grpSp>
      <p:grpSp>
        <p:nvGrpSpPr>
          <p:cNvPr name="Group 10" id="10"/>
          <p:cNvGrpSpPr/>
          <p:nvPr/>
        </p:nvGrpSpPr>
        <p:grpSpPr>
          <a:xfrm rot="0">
            <a:off x="12067139" y="2439850"/>
            <a:ext cx="3864518" cy="7990455"/>
            <a:chOff x="0" y="0"/>
            <a:chExt cx="5152690" cy="10653940"/>
          </a:xfrm>
        </p:grpSpPr>
        <p:sp>
          <p:nvSpPr>
            <p:cNvPr name="TextBox 11" id="11"/>
            <p:cNvSpPr txBox="true"/>
            <p:nvPr/>
          </p:nvSpPr>
          <p:spPr>
            <a:xfrm rot="0">
              <a:off x="0" y="-28575"/>
              <a:ext cx="5152690" cy="1347087"/>
            </a:xfrm>
            <a:prstGeom prst="rect">
              <a:avLst/>
            </a:prstGeom>
          </p:spPr>
          <p:txBody>
            <a:bodyPr anchor="t" rtlCol="false" tIns="0" lIns="0" bIns="0" rIns="0">
              <a:spAutoFit/>
            </a:bodyPr>
            <a:lstStyle/>
            <a:p>
              <a:pPr algn="ctr">
                <a:lnSpc>
                  <a:spcPts val="5375"/>
                </a:lnSpc>
              </a:pPr>
              <a:r>
                <a:rPr lang="en-US" sz="4135" i="true">
                  <a:solidFill>
                    <a:srgbClr val="731F7D"/>
                  </a:solidFill>
                  <a:latin typeface="Halant Medium"/>
                  <a:ea typeface="Halant Medium"/>
                  <a:cs typeface="Halant Medium"/>
                  <a:sym typeface="Halant Medium"/>
                </a:rPr>
                <a:t>Hybrid Model</a:t>
              </a:r>
            </a:p>
            <a:p>
              <a:pPr algn="ctr" marL="0" indent="0" lvl="0">
                <a:lnSpc>
                  <a:spcPts val="2775"/>
                </a:lnSpc>
                <a:spcBef>
                  <a:spcPct val="0"/>
                </a:spcBef>
              </a:pPr>
              <a:r>
                <a:rPr lang="en-US" sz="2135" i="true">
                  <a:solidFill>
                    <a:srgbClr val="FF3131"/>
                  </a:solidFill>
                  <a:latin typeface="Halant Medium"/>
                  <a:ea typeface="Halant Medium"/>
                  <a:cs typeface="Halant Medium"/>
                  <a:sym typeface="Halant Medium"/>
                </a:rPr>
                <a:t>Behavioral Reflex</a:t>
              </a:r>
            </a:p>
          </p:txBody>
        </p:sp>
        <p:sp>
          <p:nvSpPr>
            <p:cNvPr name="TextBox 12" id="12"/>
            <p:cNvSpPr txBox="true"/>
            <p:nvPr/>
          </p:nvSpPr>
          <p:spPr>
            <a:xfrm rot="0">
              <a:off x="0" y="1707422"/>
              <a:ext cx="5152690" cy="8946518"/>
            </a:xfrm>
            <a:prstGeom prst="rect">
              <a:avLst/>
            </a:prstGeom>
          </p:spPr>
          <p:txBody>
            <a:bodyPr anchor="t" rtlCol="false" tIns="0" lIns="0" bIns="0" rIns="0">
              <a:spAutoFit/>
            </a:bodyPr>
            <a:lstStyle/>
            <a:p>
              <a:pPr algn="ctr">
                <a:lnSpc>
                  <a:spcPts val="2983"/>
                </a:lnSpc>
              </a:pPr>
              <a:r>
                <a:rPr lang="en-US" b="true" sz="2131" spc="-21">
                  <a:solidFill>
                    <a:srgbClr val="004AAD"/>
                  </a:solidFill>
                  <a:latin typeface="Assistant Regular Bold"/>
                  <a:ea typeface="Assistant Regular Bold"/>
                  <a:cs typeface="Assistant Regular Bold"/>
                  <a:sym typeface="Assistant Regular Bold"/>
                </a:rPr>
                <a:t>Pros:</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Easy to copy the surface level actions due to simplicity.</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Elegance and Efficiency: The AV can react to various driving scenarios without complex-decision making process.</a:t>
              </a:r>
            </a:p>
            <a:p>
              <a:pPr algn="ctr">
                <a:lnSpc>
                  <a:spcPts val="2983"/>
                </a:lnSpc>
              </a:pPr>
              <a:r>
                <a:rPr lang="en-US" sz="2131" spc="-21">
                  <a:solidFill>
                    <a:srgbClr val="FF3131"/>
                  </a:solidFill>
                  <a:latin typeface="Assistant Regular"/>
                  <a:ea typeface="Assistant Regular"/>
                  <a:cs typeface="Assistant Regular"/>
                  <a:sym typeface="Assistant Regular"/>
                </a:rPr>
                <a:t>Cons:</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 Copycat problem: The model relies on wrong correlation between certain input components and output responses.</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Behavior Reflex model cannot see the bigger picture as the decision making ability is too low for the situation.</a:t>
              </a:r>
            </a:p>
            <a:p>
              <a:pPr algn="ctr">
                <a:lnSpc>
                  <a:spcPts val="2843"/>
                </a:lnSpc>
              </a:pPr>
            </a:p>
            <a:p>
              <a:pPr algn="ctr">
                <a:lnSpc>
                  <a:spcPts val="2843"/>
                </a:lnSpc>
                <a:spcBef>
                  <a:spcPct val="0"/>
                </a:spcBef>
              </a:pPr>
            </a:p>
          </p:txBody>
        </p:sp>
      </p:grpSp>
      <p:sp>
        <p:nvSpPr>
          <p:cNvPr name="Freeform 13" id="13"/>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4494633">
            <a:off x="-2022061" y="8242530"/>
            <a:ext cx="4315504" cy="4088940"/>
          </a:xfrm>
          <a:custGeom>
            <a:avLst/>
            <a:gdLst/>
            <a:ahLst/>
            <a:cxnLst/>
            <a:rect r="r" b="b" t="t" l="l"/>
            <a:pathLst>
              <a:path h="4088940" w="4315504">
                <a:moveTo>
                  <a:pt x="0" y="0"/>
                </a:moveTo>
                <a:lnTo>
                  <a:pt x="4315504" y="0"/>
                </a:lnTo>
                <a:lnTo>
                  <a:pt x="4315504" y="4088940"/>
                </a:lnTo>
                <a:lnTo>
                  <a:pt x="0" y="4088940"/>
                </a:lnTo>
                <a:lnTo>
                  <a:pt x="0" y="0"/>
                </a:lnTo>
                <a:close/>
              </a:path>
            </a:pathLst>
          </a:custGeom>
          <a:blipFill>
            <a:blip r:embed="rId2"/>
            <a:stretch>
              <a:fillRect l="0" t="0" r="0" b="0"/>
            </a:stretch>
          </a:blipFill>
        </p:spPr>
      </p:sp>
      <p:sp>
        <p:nvSpPr>
          <p:cNvPr name="TextBox 3" id="3"/>
          <p:cNvSpPr txBox="true"/>
          <p:nvPr/>
        </p:nvSpPr>
        <p:spPr>
          <a:xfrm rot="0">
            <a:off x="2522324" y="1028700"/>
            <a:ext cx="12908564" cy="949382"/>
          </a:xfrm>
          <a:prstGeom prst="rect">
            <a:avLst/>
          </a:prstGeom>
        </p:spPr>
        <p:txBody>
          <a:bodyPr anchor="t" rtlCol="false" tIns="0" lIns="0" bIns="0" rIns="0">
            <a:spAutoFit/>
          </a:bodyPr>
          <a:lstStyle/>
          <a:p>
            <a:pPr algn="ctr">
              <a:lnSpc>
                <a:spcPts val="7401"/>
              </a:lnSpc>
            </a:pPr>
            <a:r>
              <a:rPr lang="en-US" sz="6272">
                <a:solidFill>
                  <a:srgbClr val="000000"/>
                </a:solidFill>
                <a:latin typeface="HK Grotesk Bold"/>
                <a:ea typeface="HK Grotesk Bold"/>
                <a:cs typeface="HK Grotesk Bold"/>
                <a:sym typeface="HK Grotesk Bold"/>
              </a:rPr>
              <a:t>Pros and Cons of each Architecture</a:t>
            </a:r>
          </a:p>
        </p:txBody>
      </p:sp>
      <p:grpSp>
        <p:nvGrpSpPr>
          <p:cNvPr name="Group 4" id="4"/>
          <p:cNvGrpSpPr/>
          <p:nvPr/>
        </p:nvGrpSpPr>
        <p:grpSpPr>
          <a:xfrm rot="0">
            <a:off x="2063977" y="2439850"/>
            <a:ext cx="3818865" cy="9122660"/>
            <a:chOff x="0" y="0"/>
            <a:chExt cx="5091820" cy="12163547"/>
          </a:xfrm>
        </p:grpSpPr>
        <p:sp>
          <p:nvSpPr>
            <p:cNvPr name="TextBox 5" id="5"/>
            <p:cNvSpPr txBox="true"/>
            <p:nvPr/>
          </p:nvSpPr>
          <p:spPr>
            <a:xfrm rot="0">
              <a:off x="0" y="-28575"/>
              <a:ext cx="5091820" cy="1347087"/>
            </a:xfrm>
            <a:prstGeom prst="rect">
              <a:avLst/>
            </a:prstGeom>
          </p:spPr>
          <p:txBody>
            <a:bodyPr anchor="t" rtlCol="false" tIns="0" lIns="0" bIns="0" rIns="0">
              <a:spAutoFit/>
            </a:bodyPr>
            <a:lstStyle/>
            <a:p>
              <a:pPr algn="ctr">
                <a:lnSpc>
                  <a:spcPts val="5375"/>
                </a:lnSpc>
              </a:pPr>
              <a:r>
                <a:rPr lang="en-US" sz="4135" i="true">
                  <a:solidFill>
                    <a:srgbClr val="731F7D"/>
                  </a:solidFill>
                  <a:latin typeface="Halant Medium"/>
                  <a:ea typeface="Halant Medium"/>
                  <a:cs typeface="Halant Medium"/>
                  <a:sym typeface="Halant Medium"/>
                </a:rPr>
                <a:t>End-To-End</a:t>
              </a:r>
            </a:p>
            <a:p>
              <a:pPr algn="ctr">
                <a:lnSpc>
                  <a:spcPts val="2775"/>
                </a:lnSpc>
              </a:pPr>
              <a:r>
                <a:rPr lang="en-US" sz="2135" i="true">
                  <a:solidFill>
                    <a:srgbClr val="004AAD"/>
                  </a:solidFill>
                  <a:latin typeface="Halant Medium"/>
                  <a:ea typeface="Halant Medium"/>
                  <a:cs typeface="Halant Medium"/>
                  <a:sym typeface="Halant Medium"/>
                </a:rPr>
                <a:t>Reinforcement learning</a:t>
              </a:r>
            </a:p>
          </p:txBody>
        </p:sp>
        <p:sp>
          <p:nvSpPr>
            <p:cNvPr name="TextBox 6" id="6"/>
            <p:cNvSpPr txBox="true"/>
            <p:nvPr/>
          </p:nvSpPr>
          <p:spPr>
            <a:xfrm rot="0">
              <a:off x="0" y="1707422"/>
              <a:ext cx="5091820" cy="10456125"/>
            </a:xfrm>
            <a:prstGeom prst="rect">
              <a:avLst/>
            </a:prstGeom>
          </p:spPr>
          <p:txBody>
            <a:bodyPr anchor="t" rtlCol="false" tIns="0" lIns="0" bIns="0" rIns="0">
              <a:spAutoFit/>
            </a:bodyPr>
            <a:lstStyle/>
            <a:p>
              <a:pPr algn="ctr">
                <a:lnSpc>
                  <a:spcPts val="2983"/>
                </a:lnSpc>
              </a:pPr>
              <a:r>
                <a:rPr lang="en-US" b="true" sz="2131" spc="-21">
                  <a:solidFill>
                    <a:srgbClr val="004AAD"/>
                  </a:solidFill>
                  <a:latin typeface="Assistant Regular Bold"/>
                  <a:ea typeface="Assistant Regular Bold"/>
                  <a:cs typeface="Assistant Regular Bold"/>
                  <a:sym typeface="Assistant Regular Bold"/>
                </a:rPr>
                <a:t>Pros:</a:t>
              </a:r>
              <a:r>
                <a:rPr lang="en-US" b="true" sz="2131" spc="-21">
                  <a:solidFill>
                    <a:srgbClr val="000000"/>
                  </a:solidFill>
                  <a:latin typeface="Assistant Regular Bold"/>
                  <a:ea typeface="Assistant Regular Bold"/>
                  <a:cs typeface="Assistant Regular Bold"/>
                  <a:sym typeface="Assistant Regular Bold"/>
                </a:rPr>
                <a:t> </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It is the currently the creative, flexible and best way to train and attain Generalized Artificial Intelligence.</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It is multidimensional and similar technique is used in other fields like Art, Gaming, Language Models, Chemistry, Genetics, Autonomous Driving etc.</a:t>
              </a:r>
            </a:p>
            <a:p>
              <a:pPr algn="ctr">
                <a:lnSpc>
                  <a:spcPts val="2983"/>
                </a:lnSpc>
              </a:pPr>
              <a:r>
                <a:rPr lang="en-US" b="true" sz="2131" spc="-21">
                  <a:solidFill>
                    <a:srgbClr val="FF3131"/>
                  </a:solidFill>
                  <a:latin typeface="Assistant Regular Bold"/>
                  <a:ea typeface="Assistant Regular Bold"/>
                  <a:cs typeface="Assistant Regular Bold"/>
                  <a:sym typeface="Assistant Regular Bold"/>
                </a:rPr>
                <a:t>Cons:</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Very data hungry during the training period.</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Requires an environment that allows potentially unsafe actions to be performed during data collection.</a:t>
              </a:r>
            </a:p>
            <a:p>
              <a:pPr algn="ctr">
                <a:lnSpc>
                  <a:spcPts val="2983"/>
                </a:lnSpc>
              </a:pPr>
            </a:p>
            <a:p>
              <a:pPr algn="ctr">
                <a:lnSpc>
                  <a:spcPts val="2983"/>
                </a:lnSpc>
              </a:pPr>
            </a:p>
            <a:p>
              <a:pPr algn="ctr">
                <a:lnSpc>
                  <a:spcPts val="2983"/>
                </a:lnSpc>
              </a:pPr>
            </a:p>
            <a:p>
              <a:pPr algn="ctr">
                <a:lnSpc>
                  <a:spcPts val="2983"/>
                </a:lnSpc>
                <a:spcBef>
                  <a:spcPct val="0"/>
                </a:spcBef>
              </a:pPr>
            </a:p>
          </p:txBody>
        </p:sp>
      </p:grpSp>
      <p:grpSp>
        <p:nvGrpSpPr>
          <p:cNvPr name="Group 7" id="7"/>
          <p:cNvGrpSpPr/>
          <p:nvPr/>
        </p:nvGrpSpPr>
        <p:grpSpPr>
          <a:xfrm rot="0">
            <a:off x="12728125" y="2439850"/>
            <a:ext cx="3818865" cy="5171055"/>
            <a:chOff x="0" y="0"/>
            <a:chExt cx="5091820" cy="6894740"/>
          </a:xfrm>
        </p:grpSpPr>
        <p:sp>
          <p:nvSpPr>
            <p:cNvPr name="TextBox 8" id="8"/>
            <p:cNvSpPr txBox="true"/>
            <p:nvPr/>
          </p:nvSpPr>
          <p:spPr>
            <a:xfrm rot="0">
              <a:off x="0" y="-28575"/>
              <a:ext cx="5091820" cy="1347087"/>
            </a:xfrm>
            <a:prstGeom prst="rect">
              <a:avLst/>
            </a:prstGeom>
          </p:spPr>
          <p:txBody>
            <a:bodyPr anchor="t" rtlCol="false" tIns="0" lIns="0" bIns="0" rIns="0">
              <a:spAutoFit/>
            </a:bodyPr>
            <a:lstStyle/>
            <a:p>
              <a:pPr algn="ctr">
                <a:lnSpc>
                  <a:spcPts val="5375"/>
                </a:lnSpc>
              </a:pPr>
              <a:r>
                <a:rPr lang="en-US" sz="4135" i="true">
                  <a:solidFill>
                    <a:srgbClr val="731F7D"/>
                  </a:solidFill>
                  <a:latin typeface="Halant Medium"/>
                  <a:ea typeface="Halant Medium"/>
                  <a:cs typeface="Halant Medium"/>
                  <a:sym typeface="Halant Medium"/>
                </a:rPr>
                <a:t>End-To-End</a:t>
              </a:r>
            </a:p>
            <a:p>
              <a:pPr algn="ctr" marL="0" indent="0" lvl="0">
                <a:lnSpc>
                  <a:spcPts val="2775"/>
                </a:lnSpc>
                <a:spcBef>
                  <a:spcPct val="0"/>
                </a:spcBef>
              </a:pPr>
              <a:r>
                <a:rPr lang="en-US" sz="2135" i="true">
                  <a:solidFill>
                    <a:srgbClr val="FF3131"/>
                  </a:solidFill>
                  <a:latin typeface="Halant Medium"/>
                  <a:ea typeface="Halant Medium"/>
                  <a:cs typeface="Halant Medium"/>
                  <a:sym typeface="Halant Medium"/>
                </a:rPr>
                <a:t>Direct Perception</a:t>
              </a:r>
            </a:p>
          </p:txBody>
        </p:sp>
        <p:sp>
          <p:nvSpPr>
            <p:cNvPr name="TextBox 9" id="9"/>
            <p:cNvSpPr txBox="true"/>
            <p:nvPr/>
          </p:nvSpPr>
          <p:spPr>
            <a:xfrm rot="0">
              <a:off x="0" y="1707422"/>
              <a:ext cx="5091820" cy="5187318"/>
            </a:xfrm>
            <a:prstGeom prst="rect">
              <a:avLst/>
            </a:prstGeom>
          </p:spPr>
          <p:txBody>
            <a:bodyPr anchor="t" rtlCol="false" tIns="0" lIns="0" bIns="0" rIns="0">
              <a:spAutoFit/>
            </a:bodyPr>
            <a:lstStyle/>
            <a:p>
              <a:pPr algn="ctr">
                <a:lnSpc>
                  <a:spcPts val="2983"/>
                </a:lnSpc>
              </a:pPr>
              <a:r>
                <a:rPr lang="en-US" b="true" sz="2131" spc="-21">
                  <a:solidFill>
                    <a:srgbClr val="FF3131"/>
                  </a:solidFill>
                  <a:latin typeface="Assistant Regular Bold"/>
                  <a:ea typeface="Assistant Regular Bold"/>
                  <a:cs typeface="Assistant Regular Bold"/>
                  <a:sym typeface="Assistant Regular Bold"/>
                </a:rPr>
                <a:t>Pros:</a:t>
              </a:r>
            </a:p>
            <a:p>
              <a:pPr algn="ctr" marL="438527" indent="-219263" lvl="1">
                <a:lnSpc>
                  <a:spcPts val="2843"/>
                </a:lnSpc>
                <a:buFont typeface="Arial"/>
                <a:buChar char="•"/>
              </a:pPr>
              <a:r>
                <a:rPr lang="en-US" sz="2031" spc="-20">
                  <a:solidFill>
                    <a:srgbClr val="000000"/>
                  </a:solidFill>
                  <a:latin typeface="Assistant Regular"/>
                  <a:ea typeface="Assistant Regular"/>
                  <a:cs typeface="Assistant Regular"/>
                  <a:sym typeface="Assistant Regular"/>
                </a:rPr>
                <a:t>It is currently the safest and best way to logically attain Autonomous Driving.</a:t>
              </a:r>
            </a:p>
            <a:p>
              <a:pPr algn="ctr">
                <a:lnSpc>
                  <a:spcPts val="2843"/>
                </a:lnSpc>
              </a:pPr>
            </a:p>
            <a:p>
              <a:pPr algn="ctr">
                <a:lnSpc>
                  <a:spcPts val="2983"/>
                </a:lnSpc>
              </a:pPr>
              <a:r>
                <a:rPr lang="en-US" b="true" sz="2131" spc="-21">
                  <a:solidFill>
                    <a:srgbClr val="004AAD"/>
                  </a:solidFill>
                  <a:latin typeface="Assistant Regular Bold"/>
                  <a:ea typeface="Assistant Regular Bold"/>
                  <a:cs typeface="Assistant Regular Bold"/>
                  <a:sym typeface="Assistant Regular Bold"/>
                </a:rPr>
                <a:t>Cons:</a:t>
              </a:r>
            </a:p>
            <a:p>
              <a:pPr algn="ctr" marL="438527" indent="-219263" lvl="1">
                <a:lnSpc>
                  <a:spcPts val="2843"/>
                </a:lnSpc>
                <a:spcBef>
                  <a:spcPct val="0"/>
                </a:spcBef>
                <a:buFont typeface="Arial"/>
                <a:buChar char="•"/>
              </a:pPr>
              <a:r>
                <a:rPr lang="en-US" sz="2031" spc="-20">
                  <a:solidFill>
                    <a:srgbClr val="000000"/>
                  </a:solidFill>
                  <a:latin typeface="Assistant Regular"/>
                  <a:ea typeface="Assistant Regular"/>
                  <a:cs typeface="Assistant Regular"/>
                  <a:sym typeface="Assistant Regular"/>
                </a:rPr>
                <a:t>Initially r</a:t>
              </a:r>
              <a:r>
                <a:rPr lang="en-US" sz="2031" spc="-20">
                  <a:solidFill>
                    <a:srgbClr val="000000"/>
                  </a:solidFill>
                  <a:latin typeface="Assistant Regular"/>
                  <a:ea typeface="Assistant Regular"/>
                  <a:cs typeface="Assistant Regular"/>
                  <a:sym typeface="Assistant Regular"/>
                </a:rPr>
                <a:t>elies on Human recordings or gaming environment to learn the Avoidances to base the future learning upon.</a:t>
              </a:r>
            </a:p>
          </p:txBody>
        </p:sp>
      </p:grpSp>
      <p:sp>
        <p:nvSpPr>
          <p:cNvPr name="Freeform 10" id="10"/>
          <p:cNvSpPr/>
          <p:nvPr/>
        </p:nvSpPr>
        <p:spPr>
          <a:xfrm flipH="false" flipV="false" rot="313119">
            <a:off x="15158388" y="-1579634"/>
            <a:ext cx="5214256" cy="4986132"/>
          </a:xfrm>
          <a:custGeom>
            <a:avLst/>
            <a:gdLst/>
            <a:ahLst/>
            <a:cxnLst/>
            <a:rect r="r" b="b" t="t" l="l"/>
            <a:pathLst>
              <a:path h="4986132" w="5214256">
                <a:moveTo>
                  <a:pt x="0" y="0"/>
                </a:moveTo>
                <a:lnTo>
                  <a:pt x="5214256" y="0"/>
                </a:lnTo>
                <a:lnTo>
                  <a:pt x="5214256" y="4986132"/>
                </a:lnTo>
                <a:lnTo>
                  <a:pt x="0" y="4986132"/>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0">
            <a:off x="6995335" y="6437941"/>
            <a:ext cx="2729129" cy="2585849"/>
          </a:xfrm>
          <a:custGeom>
            <a:avLst/>
            <a:gdLst/>
            <a:ahLst/>
            <a:cxnLst/>
            <a:rect r="r" b="b" t="t" l="l"/>
            <a:pathLst>
              <a:path h="2585849" w="2729129">
                <a:moveTo>
                  <a:pt x="0" y="0"/>
                </a:moveTo>
                <a:lnTo>
                  <a:pt x="2729129" y="0"/>
                </a:lnTo>
                <a:lnTo>
                  <a:pt x="2729129" y="2585850"/>
                </a:lnTo>
                <a:lnTo>
                  <a:pt x="0" y="2585850"/>
                </a:lnTo>
                <a:lnTo>
                  <a:pt x="0" y="0"/>
                </a:lnTo>
                <a:close/>
              </a:path>
            </a:pathLst>
          </a:custGeom>
          <a:blipFill>
            <a:blip r:embed="rId2"/>
            <a:stretch>
              <a:fillRect l="0" t="0" r="0" b="0"/>
            </a:stretch>
          </a:blipFill>
        </p:spPr>
      </p:sp>
      <p:sp>
        <p:nvSpPr>
          <p:cNvPr name="Freeform 3" id="3"/>
          <p:cNvSpPr/>
          <p:nvPr/>
        </p:nvSpPr>
        <p:spPr>
          <a:xfrm flipH="false" flipV="false" rot="-6185645">
            <a:off x="-1867548" y="60686"/>
            <a:ext cx="9901401" cy="8812247"/>
          </a:xfrm>
          <a:custGeom>
            <a:avLst/>
            <a:gdLst/>
            <a:ahLst/>
            <a:cxnLst/>
            <a:rect r="r" b="b" t="t" l="l"/>
            <a:pathLst>
              <a:path h="8812247" w="9901401">
                <a:moveTo>
                  <a:pt x="0" y="0"/>
                </a:moveTo>
                <a:lnTo>
                  <a:pt x="9901401" y="0"/>
                </a:lnTo>
                <a:lnTo>
                  <a:pt x="9901401" y="8812247"/>
                </a:lnTo>
                <a:lnTo>
                  <a:pt x="0" y="8812247"/>
                </a:lnTo>
                <a:lnTo>
                  <a:pt x="0" y="0"/>
                </a:lnTo>
                <a:close/>
              </a:path>
            </a:pathLst>
          </a:custGeom>
          <a:blipFill>
            <a:blip r:embed="rId3"/>
            <a:stretch>
              <a:fillRect l="0" t="0" r="0" b="0"/>
            </a:stretch>
          </a:blipFill>
        </p:spPr>
      </p:sp>
      <p:sp>
        <p:nvSpPr>
          <p:cNvPr name="TextBox 4" id="4"/>
          <p:cNvSpPr txBox="true"/>
          <p:nvPr/>
        </p:nvSpPr>
        <p:spPr>
          <a:xfrm rot="0">
            <a:off x="5213878" y="3619506"/>
            <a:ext cx="5307614" cy="1056311"/>
          </a:xfrm>
          <a:prstGeom prst="rect">
            <a:avLst/>
          </a:prstGeom>
        </p:spPr>
        <p:txBody>
          <a:bodyPr anchor="t" rtlCol="false" tIns="0" lIns="0" bIns="0" rIns="0">
            <a:spAutoFit/>
          </a:bodyPr>
          <a:lstStyle/>
          <a:p>
            <a:pPr algn="l">
              <a:lnSpc>
                <a:spcPts val="8345"/>
              </a:lnSpc>
            </a:pPr>
            <a:r>
              <a:rPr lang="en-US" sz="7072">
                <a:solidFill>
                  <a:srgbClr val="FFFFFF"/>
                </a:solidFill>
                <a:latin typeface="HK Grotesk Bold"/>
                <a:ea typeface="HK Grotesk Bold"/>
                <a:cs typeface="HK Grotesk Bold"/>
                <a:sym typeface="HK Grotesk Bold"/>
              </a:rPr>
              <a:t>Conclusion</a:t>
            </a:r>
          </a:p>
        </p:txBody>
      </p:sp>
      <p:sp>
        <p:nvSpPr>
          <p:cNvPr name="Freeform 5" id="5"/>
          <p:cNvSpPr/>
          <p:nvPr/>
        </p:nvSpPr>
        <p:spPr>
          <a:xfrm flipH="false" flipV="false" rot="-447366">
            <a:off x="7083089" y="303005"/>
            <a:ext cx="1517793" cy="1451390"/>
          </a:xfrm>
          <a:custGeom>
            <a:avLst/>
            <a:gdLst/>
            <a:ahLst/>
            <a:cxnLst/>
            <a:rect r="r" b="b" t="t" l="l"/>
            <a:pathLst>
              <a:path h="1451390" w="1517793">
                <a:moveTo>
                  <a:pt x="0" y="0"/>
                </a:moveTo>
                <a:lnTo>
                  <a:pt x="1517794" y="0"/>
                </a:lnTo>
                <a:lnTo>
                  <a:pt x="1517794" y="1451390"/>
                </a:lnTo>
                <a:lnTo>
                  <a:pt x="0" y="1451390"/>
                </a:lnTo>
                <a:lnTo>
                  <a:pt x="0" y="0"/>
                </a:lnTo>
                <a:close/>
              </a:path>
            </a:pathLst>
          </a:custGeom>
          <a:blipFill>
            <a:blip r:embed="rId4"/>
            <a:stretch>
              <a:fillRect l="0" t="0" r="0" b="0"/>
            </a:stretch>
          </a:blipFill>
        </p:spPr>
      </p:sp>
      <p:sp>
        <p:nvSpPr>
          <p:cNvPr name="TextBox 6" id="6"/>
          <p:cNvSpPr txBox="true"/>
          <p:nvPr/>
        </p:nvSpPr>
        <p:spPr>
          <a:xfrm rot="0">
            <a:off x="12023740" y="1083609"/>
            <a:ext cx="4530710" cy="7576026"/>
          </a:xfrm>
          <a:prstGeom prst="rect">
            <a:avLst/>
          </a:prstGeom>
        </p:spPr>
        <p:txBody>
          <a:bodyPr anchor="t" rtlCol="false" tIns="0" lIns="0" bIns="0" rIns="0">
            <a:spAutoFit/>
          </a:bodyPr>
          <a:lstStyle/>
          <a:p>
            <a:pPr algn="l">
              <a:lnSpc>
                <a:spcPts val="3359"/>
              </a:lnSpc>
            </a:pPr>
            <a:r>
              <a:rPr lang="en-US" sz="2399" spc="-23">
                <a:solidFill>
                  <a:srgbClr val="FFFFFF"/>
                </a:solidFill>
                <a:latin typeface="Assistant Regular"/>
                <a:ea typeface="Assistant Regular"/>
                <a:cs typeface="Assistant Regular"/>
                <a:sym typeface="Assistant Regular"/>
              </a:rPr>
              <a:t>Out of the 5 levels of Autonomous Driving, we are currently in level 2. This also shows the difficulty of the problem. But with modern and future  technologies(Quantum etc.), data and recent AI models starting in 2016 full autonomous driving might be achieved in a decade or two.</a:t>
            </a:r>
          </a:p>
          <a:p>
            <a:pPr algn="l">
              <a:lnSpc>
                <a:spcPts val="3359"/>
              </a:lnSpc>
            </a:pPr>
          </a:p>
          <a:p>
            <a:pPr algn="l">
              <a:lnSpc>
                <a:spcPts val="3359"/>
              </a:lnSpc>
              <a:spcBef>
                <a:spcPct val="0"/>
              </a:spcBef>
            </a:pPr>
            <a:r>
              <a:rPr lang="en-US" sz="2399" spc="-23">
                <a:solidFill>
                  <a:srgbClr val="FFFFFF"/>
                </a:solidFill>
                <a:latin typeface="Assistant Regular"/>
                <a:ea typeface="Assistant Regular"/>
                <a:cs typeface="Assistant Regular"/>
                <a:sym typeface="Assistant Regular"/>
              </a:rPr>
              <a:t>A major issue with End-To-End algorithms in Autonomous Driving is that most of the techniques have to be done in a close-loop environment such as Grand Turismo, AirSim, Carla etc. due to public backlash, but it should be noted that the open-loop environment exist such as Apollo, Mobileeye, Waymo etc.</a:t>
            </a:r>
          </a:p>
        </p:txBody>
      </p:sp>
      <p:sp>
        <p:nvSpPr>
          <p:cNvPr name="TextBox 7" id="7"/>
          <p:cNvSpPr txBox="true"/>
          <p:nvPr/>
        </p:nvSpPr>
        <p:spPr>
          <a:xfrm rot="0">
            <a:off x="6995335" y="9059811"/>
            <a:ext cx="3047256" cy="697936"/>
          </a:xfrm>
          <a:prstGeom prst="rect">
            <a:avLst/>
          </a:prstGeom>
        </p:spPr>
        <p:txBody>
          <a:bodyPr anchor="t" rtlCol="false" tIns="0" lIns="0" bIns="0" rIns="0">
            <a:spAutoFit/>
          </a:bodyPr>
          <a:lstStyle/>
          <a:p>
            <a:pPr algn="ctr">
              <a:lnSpc>
                <a:spcPts val="5582"/>
              </a:lnSpc>
              <a:spcBef>
                <a:spcPct val="0"/>
              </a:spcBef>
            </a:pPr>
            <a:r>
              <a:rPr lang="en-US" sz="4294" i="true">
                <a:solidFill>
                  <a:srgbClr val="FFFFFF"/>
                </a:solidFill>
                <a:latin typeface="Halant Medium"/>
                <a:ea typeface="Halant Medium"/>
                <a:cs typeface="Halant Medium"/>
                <a:sym typeface="Halant Medium"/>
              </a:rPr>
              <a:t>Thank You!!</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4D1354"/>
        </a:solidFill>
      </p:bgPr>
    </p:bg>
    <p:spTree>
      <p:nvGrpSpPr>
        <p:cNvPr id="1" name=""/>
        <p:cNvGrpSpPr/>
        <p:nvPr/>
      </p:nvGrpSpPr>
      <p:grpSpPr>
        <a:xfrm>
          <a:off x="0" y="0"/>
          <a:ext cx="0" cy="0"/>
          <a:chOff x="0" y="0"/>
          <a:chExt cx="0" cy="0"/>
        </a:xfrm>
      </p:grpSpPr>
      <p:sp>
        <p:nvSpPr>
          <p:cNvPr name="Freeform 2" id="2"/>
          <p:cNvSpPr/>
          <p:nvPr/>
        </p:nvSpPr>
        <p:spPr>
          <a:xfrm flipH="false" flipV="false" rot="4494633">
            <a:off x="7828277" y="9031944"/>
            <a:ext cx="2604581" cy="2467841"/>
          </a:xfrm>
          <a:custGeom>
            <a:avLst/>
            <a:gdLst/>
            <a:ahLst/>
            <a:cxnLst/>
            <a:rect r="r" b="b" t="t" l="l"/>
            <a:pathLst>
              <a:path h="2467841" w="2604581">
                <a:moveTo>
                  <a:pt x="0" y="0"/>
                </a:moveTo>
                <a:lnTo>
                  <a:pt x="2604581" y="0"/>
                </a:lnTo>
                <a:lnTo>
                  <a:pt x="2604581" y="2467841"/>
                </a:lnTo>
                <a:lnTo>
                  <a:pt x="0" y="2467841"/>
                </a:lnTo>
                <a:lnTo>
                  <a:pt x="0" y="0"/>
                </a:lnTo>
                <a:close/>
              </a:path>
            </a:pathLst>
          </a:custGeom>
          <a:blipFill>
            <a:blip r:embed="rId2"/>
            <a:stretch>
              <a:fillRect l="0" t="0" r="0" b="0"/>
            </a:stretch>
          </a:blipFill>
        </p:spPr>
      </p:sp>
      <p:sp>
        <p:nvSpPr>
          <p:cNvPr name="Freeform 3" id="3"/>
          <p:cNvSpPr/>
          <p:nvPr/>
        </p:nvSpPr>
        <p:spPr>
          <a:xfrm flipH="false" flipV="false" rot="-9088749">
            <a:off x="1631143" y="-2578373"/>
            <a:ext cx="3903561" cy="3698625"/>
          </a:xfrm>
          <a:custGeom>
            <a:avLst/>
            <a:gdLst/>
            <a:ahLst/>
            <a:cxnLst/>
            <a:rect r="r" b="b" t="t" l="l"/>
            <a:pathLst>
              <a:path h="3698625" w="3903561">
                <a:moveTo>
                  <a:pt x="0" y="0"/>
                </a:moveTo>
                <a:lnTo>
                  <a:pt x="3903562" y="0"/>
                </a:lnTo>
                <a:lnTo>
                  <a:pt x="3903562" y="3698625"/>
                </a:lnTo>
                <a:lnTo>
                  <a:pt x="0" y="3698625"/>
                </a:lnTo>
                <a:lnTo>
                  <a:pt x="0" y="0"/>
                </a:lnTo>
                <a:close/>
              </a:path>
            </a:pathLst>
          </a:custGeom>
          <a:blipFill>
            <a:blip r:embed="rId2"/>
            <a:stretch>
              <a:fillRect l="0" t="0" r="0" b="0"/>
            </a:stretch>
          </a:blipFill>
        </p:spPr>
      </p:sp>
      <p:sp>
        <p:nvSpPr>
          <p:cNvPr name="Freeform 4" id="4"/>
          <p:cNvSpPr/>
          <p:nvPr/>
        </p:nvSpPr>
        <p:spPr>
          <a:xfrm flipH="false" flipV="false" rot="313119">
            <a:off x="-3109196" y="4175850"/>
            <a:ext cx="8275792" cy="7913726"/>
          </a:xfrm>
          <a:custGeom>
            <a:avLst/>
            <a:gdLst/>
            <a:ahLst/>
            <a:cxnLst/>
            <a:rect r="r" b="b" t="t" l="l"/>
            <a:pathLst>
              <a:path h="7913726" w="8275792">
                <a:moveTo>
                  <a:pt x="0" y="0"/>
                </a:moveTo>
                <a:lnTo>
                  <a:pt x="8275792" y="0"/>
                </a:lnTo>
                <a:lnTo>
                  <a:pt x="8275792" y="7913726"/>
                </a:lnTo>
                <a:lnTo>
                  <a:pt x="0" y="7913726"/>
                </a:lnTo>
                <a:lnTo>
                  <a:pt x="0" y="0"/>
                </a:lnTo>
                <a:close/>
              </a:path>
            </a:pathLst>
          </a:custGeom>
          <a:blipFill>
            <a:blip r:embed="rId3">
              <a:alphaModFix amt="57000"/>
            </a:blip>
            <a:stretch>
              <a:fillRect l="0" t="0" r="0" b="0"/>
            </a:stretch>
          </a:blipFill>
        </p:spPr>
      </p:sp>
      <p:sp>
        <p:nvSpPr>
          <p:cNvPr name="Freeform 5" id="5"/>
          <p:cNvSpPr/>
          <p:nvPr/>
        </p:nvSpPr>
        <p:spPr>
          <a:xfrm flipH="false" flipV="false" rot="965189">
            <a:off x="11239029" y="-3141539"/>
            <a:ext cx="7824542" cy="6963843"/>
          </a:xfrm>
          <a:custGeom>
            <a:avLst/>
            <a:gdLst/>
            <a:ahLst/>
            <a:cxnLst/>
            <a:rect r="r" b="b" t="t" l="l"/>
            <a:pathLst>
              <a:path h="6963843" w="7824542">
                <a:moveTo>
                  <a:pt x="0" y="0"/>
                </a:moveTo>
                <a:lnTo>
                  <a:pt x="7824542" y="0"/>
                </a:lnTo>
                <a:lnTo>
                  <a:pt x="7824542" y="6963842"/>
                </a:lnTo>
                <a:lnTo>
                  <a:pt x="0" y="6963842"/>
                </a:lnTo>
                <a:lnTo>
                  <a:pt x="0" y="0"/>
                </a:lnTo>
                <a:close/>
              </a:path>
            </a:pathLst>
          </a:custGeom>
          <a:blipFill>
            <a:blip r:embed="rId4">
              <a:alphaModFix amt="68000"/>
            </a:blip>
            <a:stretch>
              <a:fillRect l="0" t="0" r="0" b="0"/>
            </a:stretch>
          </a:blipFill>
        </p:spPr>
      </p:sp>
      <p:sp>
        <p:nvSpPr>
          <p:cNvPr name="Freeform 6" id="6"/>
          <p:cNvSpPr/>
          <p:nvPr/>
        </p:nvSpPr>
        <p:spPr>
          <a:xfrm flipH="false" flipV="false" rot="1207755">
            <a:off x="13218087" y="5225672"/>
            <a:ext cx="6135171" cy="7102948"/>
          </a:xfrm>
          <a:custGeom>
            <a:avLst/>
            <a:gdLst/>
            <a:ahLst/>
            <a:cxnLst/>
            <a:rect r="r" b="b" t="t" l="l"/>
            <a:pathLst>
              <a:path h="7102948" w="6135171">
                <a:moveTo>
                  <a:pt x="0" y="0"/>
                </a:moveTo>
                <a:lnTo>
                  <a:pt x="6135171" y="0"/>
                </a:lnTo>
                <a:lnTo>
                  <a:pt x="6135171" y="7102948"/>
                </a:lnTo>
                <a:lnTo>
                  <a:pt x="0" y="7102948"/>
                </a:lnTo>
                <a:lnTo>
                  <a:pt x="0" y="0"/>
                </a:lnTo>
                <a:close/>
              </a:path>
            </a:pathLst>
          </a:custGeom>
          <a:blipFill>
            <a:blip r:embed="rId5"/>
            <a:stretch>
              <a:fillRect l="0" t="0" r="0" b="0"/>
            </a:stretch>
          </a:blipFill>
        </p:spPr>
      </p:sp>
      <p:grpSp>
        <p:nvGrpSpPr>
          <p:cNvPr name="Group 7" id="7"/>
          <p:cNvGrpSpPr/>
          <p:nvPr/>
        </p:nvGrpSpPr>
        <p:grpSpPr>
          <a:xfrm rot="0">
            <a:off x="3689150" y="2004784"/>
            <a:ext cx="10909700" cy="6277433"/>
            <a:chOff x="0" y="0"/>
            <a:chExt cx="14546267" cy="8369910"/>
          </a:xfrm>
        </p:grpSpPr>
        <p:sp>
          <p:nvSpPr>
            <p:cNvPr name="TextBox 8" id="8"/>
            <p:cNvSpPr txBox="true"/>
            <p:nvPr/>
          </p:nvSpPr>
          <p:spPr>
            <a:xfrm rot="0">
              <a:off x="0" y="9525"/>
              <a:ext cx="14546267" cy="6783335"/>
            </a:xfrm>
            <a:prstGeom prst="rect">
              <a:avLst/>
            </a:prstGeom>
          </p:spPr>
          <p:txBody>
            <a:bodyPr anchor="t" rtlCol="false" tIns="0" lIns="0" bIns="0" rIns="0">
              <a:spAutoFit/>
            </a:bodyPr>
            <a:lstStyle/>
            <a:p>
              <a:pPr algn="ctr">
                <a:lnSpc>
                  <a:spcPts val="5782"/>
                </a:lnSpc>
              </a:pPr>
              <a:r>
                <a:rPr lang="en-US" sz="4900">
                  <a:solidFill>
                    <a:srgbClr val="FFFFFF"/>
                  </a:solidFill>
                  <a:latin typeface="HK Grotesk Medium"/>
                  <a:ea typeface="HK Grotesk Medium"/>
                  <a:cs typeface="HK Grotesk Medium"/>
                  <a:sym typeface="HK Grotesk Medium"/>
                </a:rPr>
                <a:t>You can check out my GitHub for the rule-based code implementation or other works of mine: #GameOver #EndGame</a:t>
              </a:r>
            </a:p>
            <a:p>
              <a:pPr algn="ctr">
                <a:lnSpc>
                  <a:spcPts val="5782"/>
                </a:lnSpc>
              </a:pPr>
              <a:r>
                <a:rPr lang="en-US" sz="4900">
                  <a:solidFill>
                    <a:srgbClr val="FFFFFF"/>
                  </a:solidFill>
                  <a:latin typeface="HK Grotesk Medium"/>
                  <a:ea typeface="HK Grotesk Medium"/>
                  <a:cs typeface="HK Grotesk Medium"/>
                  <a:sym typeface="HK Grotesk Medium"/>
                </a:rPr>
                <a:t> https://github.com/privateboss0/Autonomous_Driving_Tongji_Uni</a:t>
              </a:r>
            </a:p>
          </p:txBody>
        </p:sp>
        <p:sp>
          <p:nvSpPr>
            <p:cNvPr name="TextBox 9" id="9"/>
            <p:cNvSpPr txBox="true"/>
            <p:nvPr/>
          </p:nvSpPr>
          <p:spPr>
            <a:xfrm rot="0">
              <a:off x="1627322" y="7614895"/>
              <a:ext cx="11291623" cy="755015"/>
            </a:xfrm>
            <a:prstGeom prst="rect">
              <a:avLst/>
            </a:prstGeom>
          </p:spPr>
          <p:txBody>
            <a:bodyPr anchor="t" rtlCol="false" tIns="0" lIns="0" bIns="0" rIns="0">
              <a:spAutoFit/>
            </a:bodyPr>
            <a:lstStyle/>
            <a:p>
              <a:pPr algn="ctr">
                <a:lnSpc>
                  <a:spcPts val="4680"/>
                </a:lnSpc>
              </a:pPr>
              <a:r>
                <a:rPr lang="en-US" sz="3600" b="true">
                  <a:solidFill>
                    <a:srgbClr val="FFFFFF"/>
                  </a:solidFill>
                  <a:latin typeface="Halant Medium Bold"/>
                  <a:ea typeface="Halant Medium Bold"/>
                  <a:cs typeface="Halant Medium Bold"/>
                  <a:sym typeface="Halant Medium Bold"/>
                </a:rPr>
                <a:t>-Ola Akinkunmi</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DAGYcWCjgK8</dc:identifier>
  <dcterms:modified xsi:type="dcterms:W3CDTF">2011-08-01T06:04:30Z</dcterms:modified>
  <cp:revision>1</cp:revision>
  <dc:title>Purple and Black Simple Technology Keynote Presentation</dc:title>
</cp:coreProperties>
</file>

<file path=docProps/thumbnail.jpeg>
</file>